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91"/>
  </p:notesMasterIdLst>
  <p:sldIdLst>
    <p:sldId id="256" r:id="rId2"/>
    <p:sldId id="283" r:id="rId3"/>
    <p:sldId id="284" r:id="rId4"/>
    <p:sldId id="510" r:id="rId5"/>
    <p:sldId id="285" r:id="rId6"/>
    <p:sldId id="286" r:id="rId7"/>
    <p:sldId id="287" r:id="rId8"/>
    <p:sldId id="288" r:id="rId9"/>
    <p:sldId id="295" r:id="rId10"/>
    <p:sldId id="280" r:id="rId11"/>
    <p:sldId id="281" r:id="rId12"/>
    <p:sldId id="289" r:id="rId13"/>
    <p:sldId id="290" r:id="rId14"/>
    <p:sldId id="450" r:id="rId15"/>
    <p:sldId id="291" r:id="rId16"/>
    <p:sldId id="292" r:id="rId17"/>
    <p:sldId id="293" r:id="rId18"/>
    <p:sldId id="294" r:id="rId19"/>
    <p:sldId id="296" r:id="rId20"/>
    <p:sldId id="297" r:id="rId21"/>
    <p:sldId id="298" r:id="rId22"/>
    <p:sldId id="299" r:id="rId23"/>
    <p:sldId id="300" r:id="rId24"/>
    <p:sldId id="301" r:id="rId25"/>
    <p:sldId id="302" r:id="rId26"/>
    <p:sldId id="304" r:id="rId27"/>
    <p:sldId id="305" r:id="rId28"/>
    <p:sldId id="306" r:id="rId29"/>
    <p:sldId id="307" r:id="rId30"/>
    <p:sldId id="308" r:id="rId31"/>
    <p:sldId id="309" r:id="rId32"/>
    <p:sldId id="311" r:id="rId33"/>
    <p:sldId id="442" r:id="rId34"/>
    <p:sldId id="443" r:id="rId35"/>
    <p:sldId id="444" r:id="rId36"/>
    <p:sldId id="445" r:id="rId37"/>
    <p:sldId id="446" r:id="rId38"/>
    <p:sldId id="447" r:id="rId39"/>
    <p:sldId id="448" r:id="rId40"/>
    <p:sldId id="449" r:id="rId41"/>
    <p:sldId id="452" r:id="rId42"/>
    <p:sldId id="453" r:id="rId43"/>
    <p:sldId id="323" r:id="rId44"/>
    <p:sldId id="451" r:id="rId45"/>
    <p:sldId id="455" r:id="rId46"/>
    <p:sldId id="310" r:id="rId47"/>
    <p:sldId id="324" r:id="rId48"/>
    <p:sldId id="325" r:id="rId49"/>
    <p:sldId id="340" r:id="rId50"/>
    <p:sldId id="319" r:id="rId51"/>
    <p:sldId id="320" r:id="rId52"/>
    <p:sldId id="339" r:id="rId53"/>
    <p:sldId id="342" r:id="rId54"/>
    <p:sldId id="322" r:id="rId55"/>
    <p:sldId id="330" r:id="rId56"/>
    <p:sldId id="343" r:id="rId57"/>
    <p:sldId id="331" r:id="rId58"/>
    <p:sldId id="332" r:id="rId59"/>
    <p:sldId id="337" r:id="rId60"/>
    <p:sldId id="333" r:id="rId61"/>
    <p:sldId id="335" r:id="rId62"/>
    <p:sldId id="338" r:id="rId63"/>
    <p:sldId id="456" r:id="rId64"/>
    <p:sldId id="417" r:id="rId65"/>
    <p:sldId id="415" r:id="rId66"/>
    <p:sldId id="457" r:id="rId67"/>
    <p:sldId id="422" r:id="rId68"/>
    <p:sldId id="458" r:id="rId69"/>
    <p:sldId id="384" r:id="rId70"/>
    <p:sldId id="385" r:id="rId71"/>
    <p:sldId id="386" r:id="rId72"/>
    <p:sldId id="379" r:id="rId73"/>
    <p:sldId id="482" r:id="rId74"/>
    <p:sldId id="381" r:id="rId75"/>
    <p:sldId id="382" r:id="rId76"/>
    <p:sldId id="383" r:id="rId77"/>
    <p:sldId id="459" r:id="rId78"/>
    <p:sldId id="321" r:id="rId79"/>
    <p:sldId id="460" r:id="rId80"/>
    <p:sldId id="454" r:id="rId81"/>
    <p:sldId id="326" r:id="rId82"/>
    <p:sldId id="327" r:id="rId83"/>
    <p:sldId id="328" r:id="rId84"/>
    <p:sldId id="329" r:id="rId85"/>
    <p:sldId id="461" r:id="rId86"/>
    <p:sldId id="462" r:id="rId87"/>
    <p:sldId id="463" r:id="rId88"/>
    <p:sldId id="464" r:id="rId89"/>
    <p:sldId id="334" r:id="rId90"/>
    <p:sldId id="465" r:id="rId91"/>
    <p:sldId id="263" r:id="rId92"/>
    <p:sldId id="466" r:id="rId93"/>
    <p:sldId id="406" r:id="rId94"/>
    <p:sldId id="398" r:id="rId95"/>
    <p:sldId id="399" r:id="rId96"/>
    <p:sldId id="401" r:id="rId97"/>
    <p:sldId id="402" r:id="rId98"/>
    <p:sldId id="403" r:id="rId99"/>
    <p:sldId id="404" r:id="rId100"/>
    <p:sldId id="410" r:id="rId101"/>
    <p:sldId id="405" r:id="rId102"/>
    <p:sldId id="407" r:id="rId103"/>
    <p:sldId id="408" r:id="rId104"/>
    <p:sldId id="411" r:id="rId105"/>
    <p:sldId id="412" r:id="rId106"/>
    <p:sldId id="413" r:id="rId107"/>
    <p:sldId id="467" r:id="rId108"/>
    <p:sldId id="468" r:id="rId109"/>
    <p:sldId id="341" r:id="rId110"/>
    <p:sldId id="469" r:id="rId111"/>
    <p:sldId id="470" r:id="rId112"/>
    <p:sldId id="471" r:id="rId113"/>
    <p:sldId id="427" r:id="rId114"/>
    <p:sldId id="428" r:id="rId115"/>
    <p:sldId id="429" r:id="rId116"/>
    <p:sldId id="430" r:id="rId117"/>
    <p:sldId id="431" r:id="rId118"/>
    <p:sldId id="432" r:id="rId119"/>
    <p:sldId id="433" r:id="rId120"/>
    <p:sldId id="434" r:id="rId121"/>
    <p:sldId id="472" r:id="rId122"/>
    <p:sldId id="473" r:id="rId123"/>
    <p:sldId id="476" r:id="rId124"/>
    <p:sldId id="378" r:id="rId125"/>
    <p:sldId id="474" r:id="rId126"/>
    <p:sldId id="475" r:id="rId127"/>
    <p:sldId id="380" r:id="rId128"/>
    <p:sldId id="477" r:id="rId129"/>
    <p:sldId id="479" r:id="rId130"/>
    <p:sldId id="478" r:id="rId131"/>
    <p:sldId id="355" r:id="rId132"/>
    <p:sldId id="480" r:id="rId133"/>
    <p:sldId id="481" r:id="rId134"/>
    <p:sldId id="373" r:id="rId135"/>
    <p:sldId id="374" r:id="rId136"/>
    <p:sldId id="375" r:id="rId137"/>
    <p:sldId id="376" r:id="rId138"/>
    <p:sldId id="377" r:id="rId139"/>
    <p:sldId id="361" r:id="rId140"/>
    <p:sldId id="483" r:id="rId141"/>
    <p:sldId id="484" r:id="rId142"/>
    <p:sldId id="485" r:id="rId143"/>
    <p:sldId id="486" r:id="rId144"/>
    <p:sldId id="387" r:id="rId145"/>
    <p:sldId id="388" r:id="rId146"/>
    <p:sldId id="389" r:id="rId147"/>
    <p:sldId id="487" r:id="rId148"/>
    <p:sldId id="488" r:id="rId149"/>
    <p:sldId id="366" r:id="rId150"/>
    <p:sldId id="489" r:id="rId151"/>
    <p:sldId id="490" r:id="rId152"/>
    <p:sldId id="491" r:id="rId153"/>
    <p:sldId id="369" r:id="rId154"/>
    <p:sldId id="367" r:id="rId155"/>
    <p:sldId id="492" r:id="rId156"/>
    <p:sldId id="391" r:id="rId157"/>
    <p:sldId id="392" r:id="rId158"/>
    <p:sldId id="393" r:id="rId159"/>
    <p:sldId id="396" r:id="rId160"/>
    <p:sldId id="395" r:id="rId161"/>
    <p:sldId id="394" r:id="rId162"/>
    <p:sldId id="397" r:id="rId163"/>
    <p:sldId id="493" r:id="rId164"/>
    <p:sldId id="494" r:id="rId165"/>
    <p:sldId id="495" r:id="rId166"/>
    <p:sldId id="496" r:id="rId167"/>
    <p:sldId id="497" r:id="rId168"/>
    <p:sldId id="498" r:id="rId169"/>
    <p:sldId id="499" r:id="rId170"/>
    <p:sldId id="500" r:id="rId171"/>
    <p:sldId id="501" r:id="rId172"/>
    <p:sldId id="502" r:id="rId173"/>
    <p:sldId id="503" r:id="rId174"/>
    <p:sldId id="438" r:id="rId175"/>
    <p:sldId id="504" r:id="rId176"/>
    <p:sldId id="439" r:id="rId177"/>
    <p:sldId id="390" r:id="rId178"/>
    <p:sldId id="505" r:id="rId179"/>
    <p:sldId id="506" r:id="rId180"/>
    <p:sldId id="507" r:id="rId181"/>
    <p:sldId id="508" r:id="rId182"/>
    <p:sldId id="509" r:id="rId183"/>
    <p:sldId id="344" r:id="rId184"/>
    <p:sldId id="345" r:id="rId185"/>
    <p:sldId id="346" r:id="rId186"/>
    <p:sldId id="347" r:id="rId187"/>
    <p:sldId id="348" r:id="rId188"/>
    <p:sldId id="349" r:id="rId189"/>
    <p:sldId id="268" r:id="rId190"/>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1F5951A7-9F7F-4537-AA55-26345C12B431}">
          <p14:sldIdLst>
            <p14:sldId id="256"/>
          </p14:sldIdLst>
        </p14:section>
        <p14:section name="General" id="{6CB35584-D9FE-4347-8C32-BD587B2B3B20}">
          <p14:sldIdLst>
            <p14:sldId id="283"/>
            <p14:sldId id="284"/>
          </p14:sldIdLst>
        </p14:section>
        <p14:section name="Overview" id="{8460776B-7C6D-4F7B-BB01-747483BCFFD8}">
          <p14:sldIdLst>
            <p14:sldId id="510"/>
            <p14:sldId id="285"/>
            <p14:sldId id="286"/>
            <p14:sldId id="287"/>
            <p14:sldId id="288"/>
          </p14:sldIdLst>
        </p14:section>
        <p14:section name="User Interface" id="{E7488DA3-13A1-4A6A-8415-95AE1D647A16}">
          <p14:sldIdLst>
            <p14:sldId id="295"/>
            <p14:sldId id="280"/>
            <p14:sldId id="281"/>
            <p14:sldId id="289"/>
            <p14:sldId id="290"/>
            <p14:sldId id="450"/>
            <p14:sldId id="291"/>
            <p14:sldId id="292"/>
            <p14:sldId id="293"/>
            <p14:sldId id="294"/>
          </p14:sldIdLst>
        </p14:section>
        <p14:section name="Graphs Management" id="{A369A821-1676-4B09-8C2F-BCFAED19D26F}">
          <p14:sldIdLst>
            <p14:sldId id="296"/>
            <p14:sldId id="297"/>
            <p14:sldId id="298"/>
            <p14:sldId id="299"/>
            <p14:sldId id="300"/>
            <p14:sldId id="301"/>
            <p14:sldId id="302"/>
            <p14:sldId id="304"/>
            <p14:sldId id="305"/>
            <p14:sldId id="306"/>
            <p14:sldId id="307"/>
            <p14:sldId id="308"/>
            <p14:sldId id="309"/>
          </p14:sldIdLst>
        </p14:section>
        <p14:section name="Autodesk Standards" id="{603117D0-2C11-4E99-9DAC-AD99CDF9B9A4}">
          <p14:sldIdLst>
            <p14:sldId id="311"/>
            <p14:sldId id="442"/>
            <p14:sldId id="443"/>
            <p14:sldId id="444"/>
            <p14:sldId id="445"/>
            <p14:sldId id="446"/>
            <p14:sldId id="447"/>
            <p14:sldId id="448"/>
          </p14:sldIdLst>
        </p14:section>
        <p14:section name="Visual Programming" id="{08F9D8A9-B17A-46DF-86CE-112240408E52}">
          <p14:sldIdLst>
            <p14:sldId id="449"/>
            <p14:sldId id="452"/>
            <p14:sldId id="453"/>
            <p14:sldId id="323"/>
            <p14:sldId id="451"/>
            <p14:sldId id="455"/>
            <p14:sldId id="310"/>
            <p14:sldId id="324"/>
            <p14:sldId id="325"/>
          </p14:sldIdLst>
        </p14:section>
        <p14:section name="Filter Grouping Soirting" id="{D6C972A0-9B87-4998-863A-1665379D2EAD}">
          <p14:sldIdLst>
            <p14:sldId id="340"/>
            <p14:sldId id="319"/>
            <p14:sldId id="320"/>
            <p14:sldId id="339"/>
            <p14:sldId id="342"/>
          </p14:sldIdLst>
        </p14:section>
        <p14:section name="Excel Link" id="{A8E4EDBC-F246-43AA-99D6-036E5CA6B5A7}">
          <p14:sldIdLst>
            <p14:sldId id="322"/>
            <p14:sldId id="330"/>
            <p14:sldId id="343"/>
            <p14:sldId id="331"/>
            <p14:sldId id="332"/>
            <p14:sldId id="337"/>
            <p14:sldId id="333"/>
            <p14:sldId id="335"/>
            <p14:sldId id="338"/>
          </p14:sldIdLst>
        </p14:section>
        <p14:section name="Design Script" id="{8909B160-A6D1-443B-8A79-C6AA4B5700DD}">
          <p14:sldIdLst>
            <p14:sldId id="456"/>
            <p14:sldId id="417"/>
            <p14:sldId id="415"/>
            <p14:sldId id="457"/>
            <p14:sldId id="422"/>
            <p14:sldId id="458"/>
            <p14:sldId id="384"/>
            <p14:sldId id="385"/>
            <p14:sldId id="386"/>
            <p14:sldId id="379"/>
            <p14:sldId id="482"/>
            <p14:sldId id="381"/>
            <p14:sldId id="382"/>
            <p14:sldId id="383"/>
          </p14:sldIdLst>
        </p14:section>
        <p14:section name="Geometry" id="{B28E9DCC-E1AC-4A29-8557-0A2767B48F23}">
          <p14:sldIdLst>
            <p14:sldId id="459"/>
            <p14:sldId id="321"/>
            <p14:sldId id="460"/>
            <p14:sldId id="454"/>
            <p14:sldId id="326"/>
            <p14:sldId id="327"/>
            <p14:sldId id="328"/>
            <p14:sldId id="329"/>
            <p14:sldId id="461"/>
            <p14:sldId id="462"/>
            <p14:sldId id="463"/>
            <p14:sldId id="464"/>
            <p14:sldId id="334"/>
            <p14:sldId id="465"/>
          </p14:sldIdLst>
        </p14:section>
        <p14:section name="Applications" id="{ECBAD001-75C3-4B09-BAD4-9AE804603C21}">
          <p14:sldIdLst>
            <p14:sldId id="263"/>
            <p14:sldId id="466"/>
            <p14:sldId id="406"/>
            <p14:sldId id="398"/>
            <p14:sldId id="399"/>
            <p14:sldId id="401"/>
            <p14:sldId id="402"/>
            <p14:sldId id="403"/>
            <p14:sldId id="404"/>
            <p14:sldId id="410"/>
            <p14:sldId id="405"/>
            <p14:sldId id="407"/>
            <p14:sldId id="408"/>
            <p14:sldId id="411"/>
            <p14:sldId id="412"/>
            <p14:sldId id="413"/>
          </p14:sldIdLst>
        </p14:section>
        <p14:section name="Dynamo for Revit" id="{C4C9897E-55A0-473A-99F7-E60876739463}">
          <p14:sldIdLst>
            <p14:sldId id="467"/>
            <p14:sldId id="468"/>
            <p14:sldId id="341"/>
            <p14:sldId id="469"/>
            <p14:sldId id="470"/>
            <p14:sldId id="471"/>
            <p14:sldId id="427"/>
            <p14:sldId id="428"/>
            <p14:sldId id="429"/>
            <p14:sldId id="430"/>
            <p14:sldId id="431"/>
            <p14:sldId id="432"/>
            <p14:sldId id="433"/>
            <p14:sldId id="434"/>
          </p14:sldIdLst>
        </p14:section>
        <p14:section name="Iron Python 2.7" id="{5D420178-EA9F-4782-8BF0-CD2FE0929924}">
          <p14:sldIdLst>
            <p14:sldId id="472"/>
            <p14:sldId id="473"/>
            <p14:sldId id="476"/>
            <p14:sldId id="378"/>
            <p14:sldId id="474"/>
            <p14:sldId id="475"/>
            <p14:sldId id="380"/>
            <p14:sldId id="477"/>
            <p14:sldId id="479"/>
            <p14:sldId id="478"/>
            <p14:sldId id="355"/>
            <p14:sldId id="480"/>
            <p14:sldId id="481"/>
            <p14:sldId id="373"/>
            <p14:sldId id="374"/>
            <p14:sldId id="375"/>
            <p14:sldId id="376"/>
            <p14:sldId id="377"/>
            <p14:sldId id="361"/>
            <p14:sldId id="483"/>
            <p14:sldId id="484"/>
            <p14:sldId id="485"/>
            <p14:sldId id="486"/>
            <p14:sldId id="387"/>
            <p14:sldId id="388"/>
            <p14:sldId id="389"/>
            <p14:sldId id="487"/>
            <p14:sldId id="488"/>
            <p14:sldId id="366"/>
            <p14:sldId id="489"/>
            <p14:sldId id="490"/>
            <p14:sldId id="491"/>
            <p14:sldId id="369"/>
            <p14:sldId id="367"/>
          </p14:sldIdLst>
        </p14:section>
        <p14:section name="Object Orineted Programming" id="{CE7B67C2-9FD8-4D36-B4DC-D017A8F2B7F7}">
          <p14:sldIdLst>
            <p14:sldId id="492"/>
            <p14:sldId id="391"/>
            <p14:sldId id="392"/>
            <p14:sldId id="393"/>
            <p14:sldId id="396"/>
            <p14:sldId id="395"/>
            <p14:sldId id="394"/>
            <p14:sldId id="397"/>
            <p14:sldId id="493"/>
          </p14:sldIdLst>
        </p14:section>
        <p14:section name="Revit API" id="{4C95C0C3-E1E5-4E1E-A639-D52946930487}">
          <p14:sldIdLst>
            <p14:sldId id="494"/>
            <p14:sldId id="495"/>
            <p14:sldId id="496"/>
            <p14:sldId id="497"/>
            <p14:sldId id="498"/>
            <p14:sldId id="499"/>
            <p14:sldId id="500"/>
            <p14:sldId id="501"/>
            <p14:sldId id="502"/>
            <p14:sldId id="503"/>
            <p14:sldId id="438"/>
            <p14:sldId id="504"/>
            <p14:sldId id="439"/>
            <p14:sldId id="390"/>
            <p14:sldId id="505"/>
            <p14:sldId id="506"/>
            <p14:sldId id="507"/>
            <p14:sldId id="508"/>
          </p14:sldIdLst>
        </p14:section>
        <p14:section name="Next Steps" id="{F1351A60-1DDF-4F80-BC3D-024995A7A369}">
          <p14:sldIdLst>
            <p14:sldId id="509"/>
            <p14:sldId id="344"/>
            <p14:sldId id="345"/>
            <p14:sldId id="346"/>
            <p14:sldId id="347"/>
            <p14:sldId id="348"/>
            <p14:sldId id="349"/>
          </p14:sldIdLst>
        </p14:section>
        <p14:section name="Final Slide" id="{8EDB0F6A-676F-42A9-A604-548F0B2E085F}">
          <p14:sldIdLst>
            <p14:sldId id="26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D2222"/>
    <a:srgbClr val="3C3C3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323" autoAdjust="0"/>
    <p:restoredTop sz="94643"/>
  </p:normalViewPr>
  <p:slideViewPr>
    <p:cSldViewPr snapToGrid="0">
      <p:cViewPr varScale="1">
        <p:scale>
          <a:sx n="146" d="100"/>
          <a:sy n="146" d="100"/>
        </p:scale>
        <p:origin x="648" y="120"/>
      </p:cViewPr>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slide" Target="slides/slide153.xml"/><Relationship Id="rId159" Type="http://schemas.openxmlformats.org/officeDocument/2006/relationships/slide" Target="slides/slide158.xml"/><Relationship Id="rId175" Type="http://schemas.openxmlformats.org/officeDocument/2006/relationships/slide" Target="slides/slide174.xml"/><Relationship Id="rId170" Type="http://schemas.openxmlformats.org/officeDocument/2006/relationships/slide" Target="slides/slide169.xml"/><Relationship Id="rId191" Type="http://schemas.openxmlformats.org/officeDocument/2006/relationships/notesMaster" Target="notesMasters/notesMaster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slide" Target="slides/slide164.xml"/><Relationship Id="rId181" Type="http://schemas.openxmlformats.org/officeDocument/2006/relationships/slide" Target="slides/slide180.xml"/><Relationship Id="rId186" Type="http://schemas.openxmlformats.org/officeDocument/2006/relationships/slide" Target="slides/slide185.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slide" Target="slides/slide170.xml"/><Relationship Id="rId176" Type="http://schemas.openxmlformats.org/officeDocument/2006/relationships/slide" Target="slides/slide175.xml"/><Relationship Id="rId192" Type="http://schemas.openxmlformats.org/officeDocument/2006/relationships/presProps" Target="presProp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82" Type="http://schemas.openxmlformats.org/officeDocument/2006/relationships/slide" Target="slides/slide181.xml"/><Relationship Id="rId187" Type="http://schemas.openxmlformats.org/officeDocument/2006/relationships/slide" Target="slides/slide186.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72" Type="http://schemas.openxmlformats.org/officeDocument/2006/relationships/slide" Target="slides/slide171.xml"/><Relationship Id="rId193" Type="http://schemas.openxmlformats.org/officeDocument/2006/relationships/viewProps" Target="view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tableStyles" Target="tableStyles.xml"/><Relationship Id="rId190" Type="http://schemas.openxmlformats.org/officeDocument/2006/relationships/slide" Target="slides/slide189.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269B4D4-5504-4129-B226-8505791D4127}" type="doc">
      <dgm:prSet loTypeId="urn:microsoft.com/office/officeart/2005/8/layout/hProcess9" loCatId="process" qsTypeId="urn:microsoft.com/office/officeart/2005/8/quickstyle/3d4" qsCatId="3D" csTypeId="urn:microsoft.com/office/officeart/2005/8/colors/colorful2" csCatId="colorful" phldr="1"/>
      <dgm:spPr/>
    </dgm:pt>
    <dgm:pt modelId="{D804A380-5B9A-4DC6-B64B-22242B7A85D2}">
      <dgm:prSet phldrT="[Text]"/>
      <dgm:spPr/>
      <dgm:t>
        <a:bodyPr/>
        <a:lstStyle/>
        <a:p>
          <a:r>
            <a:rPr lang="en-US" dirty="0"/>
            <a:t>Ian Keough nights and weekends 2011</a:t>
          </a:r>
        </a:p>
      </dgm:t>
    </dgm:pt>
    <dgm:pt modelId="{37FA9B59-EB29-43EE-837E-CAA6B1F231AF}" type="parTrans" cxnId="{5D9543A1-683E-4E2A-8237-AEC97744A85C}">
      <dgm:prSet/>
      <dgm:spPr/>
      <dgm:t>
        <a:bodyPr/>
        <a:lstStyle/>
        <a:p>
          <a:endParaRPr lang="en-US"/>
        </a:p>
      </dgm:t>
    </dgm:pt>
    <dgm:pt modelId="{F73671BC-B2EE-4327-984F-FEA1A3E18011}" type="sibTrans" cxnId="{5D9543A1-683E-4E2A-8237-AEC97744A85C}">
      <dgm:prSet/>
      <dgm:spPr/>
      <dgm:t>
        <a:bodyPr/>
        <a:lstStyle/>
        <a:p>
          <a:endParaRPr lang="en-US"/>
        </a:p>
      </dgm:t>
    </dgm:pt>
    <dgm:pt modelId="{689F3273-1952-414D-A54C-F5E73305FD79}">
      <dgm:prSet phldrT="[Text]"/>
      <dgm:spPr/>
      <dgm:t>
        <a:bodyPr/>
        <a:lstStyle/>
        <a:p>
          <a:r>
            <a:rPr lang="en-US" dirty="0"/>
            <a:t>Labs - Revit and Vasari 2013</a:t>
          </a:r>
        </a:p>
      </dgm:t>
    </dgm:pt>
    <dgm:pt modelId="{7574A8E1-EF81-4C69-9261-C9D671952BDD}" type="parTrans" cxnId="{C84DC183-5C9B-4CBD-A8AA-A9D610E18956}">
      <dgm:prSet/>
      <dgm:spPr/>
      <dgm:t>
        <a:bodyPr/>
        <a:lstStyle/>
        <a:p>
          <a:endParaRPr lang="en-US"/>
        </a:p>
      </dgm:t>
    </dgm:pt>
    <dgm:pt modelId="{DB2D59FA-D567-484F-83CD-52BF4370D144}" type="sibTrans" cxnId="{C84DC183-5C9B-4CBD-A8AA-A9D610E18956}">
      <dgm:prSet/>
      <dgm:spPr/>
      <dgm:t>
        <a:bodyPr/>
        <a:lstStyle/>
        <a:p>
          <a:endParaRPr lang="en-US"/>
        </a:p>
      </dgm:t>
    </dgm:pt>
    <dgm:pt modelId="{58611936-B100-4132-83A9-3C0594AF4CCD}">
      <dgm:prSet phldrT="[Text]"/>
      <dgm:spPr/>
      <dgm:t>
        <a:bodyPr/>
        <a:lstStyle/>
        <a:p>
          <a:r>
            <a:rPr lang="en-US" dirty="0"/>
            <a:t>Default with Revit 2015 R2</a:t>
          </a:r>
        </a:p>
      </dgm:t>
    </dgm:pt>
    <dgm:pt modelId="{9B277E35-1BBB-4354-96CE-C48C200B65A8}" type="parTrans" cxnId="{16782E63-8048-48EA-9440-069C59B3F8A1}">
      <dgm:prSet/>
      <dgm:spPr/>
      <dgm:t>
        <a:bodyPr/>
        <a:lstStyle/>
        <a:p>
          <a:endParaRPr lang="en-US"/>
        </a:p>
      </dgm:t>
    </dgm:pt>
    <dgm:pt modelId="{ACF3582B-FE8F-483D-872E-3128C63AF934}" type="sibTrans" cxnId="{16782E63-8048-48EA-9440-069C59B3F8A1}">
      <dgm:prSet/>
      <dgm:spPr/>
      <dgm:t>
        <a:bodyPr/>
        <a:lstStyle/>
        <a:p>
          <a:endParaRPr lang="en-US"/>
        </a:p>
      </dgm:t>
    </dgm:pt>
    <dgm:pt modelId="{491D74DE-6BB5-44F8-B3D9-B351FDE31559}">
      <dgm:prSet phldrT="[Text]"/>
      <dgm:spPr/>
      <dgm:t>
        <a:bodyPr/>
        <a:lstStyle/>
        <a:p>
          <a:r>
            <a:rPr lang="en-US" dirty="0"/>
            <a:t>Dynamo Studio 2015</a:t>
          </a:r>
        </a:p>
      </dgm:t>
    </dgm:pt>
    <dgm:pt modelId="{E2ACDD50-E5B6-414B-85C3-BEB0D7158D5B}" type="parTrans" cxnId="{F7B0B3D9-48D2-4083-AAE7-541B48FF9562}">
      <dgm:prSet/>
      <dgm:spPr/>
      <dgm:t>
        <a:bodyPr/>
        <a:lstStyle/>
        <a:p>
          <a:endParaRPr lang="en-US"/>
        </a:p>
      </dgm:t>
    </dgm:pt>
    <dgm:pt modelId="{2E6FB3A3-BF35-4861-A6F5-4D7D50918209}" type="sibTrans" cxnId="{F7B0B3D9-48D2-4083-AAE7-541B48FF9562}">
      <dgm:prSet/>
      <dgm:spPr/>
      <dgm:t>
        <a:bodyPr/>
        <a:lstStyle/>
        <a:p>
          <a:endParaRPr lang="en-US"/>
        </a:p>
      </dgm:t>
    </dgm:pt>
    <dgm:pt modelId="{473D6B0B-9B00-4B2A-AD60-E69899AFEF8A}">
      <dgm:prSet phldrT="[Text]"/>
      <dgm:spPr/>
      <dgm:t>
        <a:bodyPr/>
        <a:lstStyle/>
        <a:p>
          <a:r>
            <a:rPr lang="en-US" dirty="0"/>
            <a:t>Cad Learning/ Lynda -  Dynamo</a:t>
          </a:r>
        </a:p>
        <a:p>
          <a:r>
            <a:rPr lang="en-US" dirty="0"/>
            <a:t>Primer 2015</a:t>
          </a:r>
        </a:p>
      </dgm:t>
    </dgm:pt>
    <dgm:pt modelId="{9314DEB9-95D7-4B4D-9196-759D541BAFAD}" type="parTrans" cxnId="{CF38D510-2992-42AD-AFFD-2880DDA98954}">
      <dgm:prSet/>
      <dgm:spPr/>
      <dgm:t>
        <a:bodyPr/>
        <a:lstStyle/>
        <a:p>
          <a:endParaRPr lang="en-US"/>
        </a:p>
      </dgm:t>
    </dgm:pt>
    <dgm:pt modelId="{9BCDC30C-63A5-4B3A-BA8B-EBA581E4FF31}" type="sibTrans" cxnId="{CF38D510-2992-42AD-AFFD-2880DDA98954}">
      <dgm:prSet/>
      <dgm:spPr/>
      <dgm:t>
        <a:bodyPr/>
        <a:lstStyle/>
        <a:p>
          <a:endParaRPr lang="en-US"/>
        </a:p>
      </dgm:t>
    </dgm:pt>
    <dgm:pt modelId="{B14BEC09-F6D2-4BE5-82C8-A3F561AA386E}">
      <dgm:prSet phldrT="[Text]"/>
      <dgm:spPr/>
      <dgm:t>
        <a:bodyPr/>
        <a:lstStyle/>
        <a:p>
          <a:r>
            <a:rPr lang="en-US" dirty="0"/>
            <a:t>Autodesk University 2015</a:t>
          </a:r>
        </a:p>
      </dgm:t>
    </dgm:pt>
    <dgm:pt modelId="{458C3B29-8689-4309-9B87-6ABCB9008AFF}" type="parTrans" cxnId="{2C892A41-819A-499B-AF5D-5898C6776A18}">
      <dgm:prSet/>
      <dgm:spPr/>
      <dgm:t>
        <a:bodyPr/>
        <a:lstStyle/>
        <a:p>
          <a:endParaRPr lang="en-US"/>
        </a:p>
      </dgm:t>
    </dgm:pt>
    <dgm:pt modelId="{E0F0884A-C2D2-4145-A0D8-7160BD5C9DAE}" type="sibTrans" cxnId="{2C892A41-819A-499B-AF5D-5898C6776A18}">
      <dgm:prSet/>
      <dgm:spPr/>
      <dgm:t>
        <a:bodyPr/>
        <a:lstStyle/>
        <a:p>
          <a:endParaRPr lang="en-US"/>
        </a:p>
      </dgm:t>
    </dgm:pt>
    <dgm:pt modelId="{19D60F13-46D1-498A-A269-9FDE7F74B16B}">
      <dgm:prSet phldrT="[Text]"/>
      <dgm:spPr/>
      <dgm:t>
        <a:bodyPr/>
        <a:lstStyle/>
        <a:p>
          <a:r>
            <a:rPr lang="en-US" dirty="0"/>
            <a:t>Version 1.3  Dynamo Player</a:t>
          </a:r>
        </a:p>
      </dgm:t>
    </dgm:pt>
    <dgm:pt modelId="{AFC9748A-E695-42BB-AC20-1421A3AF7E2F}" type="parTrans" cxnId="{B3C31EC8-0F1B-42EE-8CED-54B059EA52B2}">
      <dgm:prSet/>
      <dgm:spPr/>
      <dgm:t>
        <a:bodyPr/>
        <a:lstStyle/>
        <a:p>
          <a:endParaRPr lang="en-US"/>
        </a:p>
      </dgm:t>
    </dgm:pt>
    <dgm:pt modelId="{FF327853-563F-4257-BF7F-9CE04A6EC391}" type="sibTrans" cxnId="{B3C31EC8-0F1B-42EE-8CED-54B059EA52B2}">
      <dgm:prSet/>
      <dgm:spPr/>
      <dgm:t>
        <a:bodyPr/>
        <a:lstStyle/>
        <a:p>
          <a:endParaRPr lang="en-US"/>
        </a:p>
      </dgm:t>
    </dgm:pt>
    <dgm:pt modelId="{5B0415A6-0C05-4615-B789-003158CD3E2F}">
      <dgm:prSet phldrT="[Text]"/>
      <dgm:spPr/>
      <dgm:t>
        <a:bodyPr/>
        <a:lstStyle/>
        <a:p>
          <a:r>
            <a:rPr lang="en-US" dirty="0"/>
            <a:t>Robert </a:t>
          </a:r>
          <a:r>
            <a:rPr lang="en-US" dirty="0" err="1"/>
            <a:t>Aish</a:t>
          </a:r>
          <a:r>
            <a:rPr lang="en-US" dirty="0"/>
            <a:t> Design Script 2012</a:t>
          </a:r>
        </a:p>
      </dgm:t>
    </dgm:pt>
    <dgm:pt modelId="{4367A698-10AD-4D56-A4F2-B410D6522F3E}" type="parTrans" cxnId="{13DAC702-2453-47F3-853C-EA0B704D831A}">
      <dgm:prSet/>
      <dgm:spPr/>
      <dgm:t>
        <a:bodyPr/>
        <a:lstStyle/>
        <a:p>
          <a:endParaRPr lang="en-US"/>
        </a:p>
      </dgm:t>
    </dgm:pt>
    <dgm:pt modelId="{D495631D-D694-4FC5-B685-3C2C0EB5F8F7}" type="sibTrans" cxnId="{13DAC702-2453-47F3-853C-EA0B704D831A}">
      <dgm:prSet/>
      <dgm:spPr/>
      <dgm:t>
        <a:bodyPr/>
        <a:lstStyle/>
        <a:p>
          <a:endParaRPr lang="en-US"/>
        </a:p>
      </dgm:t>
    </dgm:pt>
    <dgm:pt modelId="{E6D0ED77-0D47-4CC9-9CE1-6C40EEE71F0D}">
      <dgm:prSet phldrT="[Text]"/>
      <dgm:spPr/>
      <dgm:t>
        <a:bodyPr/>
        <a:lstStyle/>
        <a:p>
          <a:r>
            <a:rPr lang="en-US" dirty="0"/>
            <a:t>Version 2.1 JSON format</a:t>
          </a:r>
        </a:p>
      </dgm:t>
    </dgm:pt>
    <dgm:pt modelId="{E5E6D692-4461-4F7C-BEA9-36A80993D4D6}" type="parTrans" cxnId="{A2F5BAAC-1A49-4245-B408-ACF8BB1E8D8B}">
      <dgm:prSet/>
      <dgm:spPr/>
      <dgm:t>
        <a:bodyPr/>
        <a:lstStyle/>
        <a:p>
          <a:endParaRPr lang="en-US"/>
        </a:p>
      </dgm:t>
    </dgm:pt>
    <dgm:pt modelId="{843C4168-DC15-4499-9622-601BE42C3E5B}" type="sibTrans" cxnId="{A2F5BAAC-1A49-4245-B408-ACF8BB1E8D8B}">
      <dgm:prSet/>
      <dgm:spPr/>
      <dgm:t>
        <a:bodyPr/>
        <a:lstStyle/>
        <a:p>
          <a:endParaRPr lang="en-US"/>
        </a:p>
      </dgm:t>
    </dgm:pt>
    <dgm:pt modelId="{11340154-DF45-470D-B4FC-9C7FA9E589E1}" type="pres">
      <dgm:prSet presAssocID="{4269B4D4-5504-4129-B226-8505791D4127}" presName="CompostProcess" presStyleCnt="0">
        <dgm:presLayoutVars>
          <dgm:dir/>
          <dgm:resizeHandles val="exact"/>
        </dgm:presLayoutVars>
      </dgm:prSet>
      <dgm:spPr/>
    </dgm:pt>
    <dgm:pt modelId="{BC1ED57C-C4A9-4373-8336-3446AFB6662D}" type="pres">
      <dgm:prSet presAssocID="{4269B4D4-5504-4129-B226-8505791D4127}" presName="arrow" presStyleLbl="bgShp" presStyleIdx="0" presStyleCnt="1" custScaleX="105889" custScaleY="98687" custLinFactNeighborX="-2363" custLinFactNeighborY="-13016"/>
      <dgm:spPr/>
    </dgm:pt>
    <dgm:pt modelId="{F3E8AE58-FAAA-4D02-813C-777EABAD5741}" type="pres">
      <dgm:prSet presAssocID="{4269B4D4-5504-4129-B226-8505791D4127}" presName="linearProcess" presStyleCnt="0"/>
      <dgm:spPr/>
    </dgm:pt>
    <dgm:pt modelId="{2E331D49-4BD6-4980-926E-C6A51CE5DCE0}" type="pres">
      <dgm:prSet presAssocID="{D804A380-5B9A-4DC6-B64B-22242B7A85D2}" presName="textNode" presStyleLbl="node1" presStyleIdx="0" presStyleCnt="9">
        <dgm:presLayoutVars>
          <dgm:bulletEnabled val="1"/>
        </dgm:presLayoutVars>
      </dgm:prSet>
      <dgm:spPr/>
    </dgm:pt>
    <dgm:pt modelId="{E1A1D0BD-08FE-4E89-BEEE-1544EF78D52A}" type="pres">
      <dgm:prSet presAssocID="{F73671BC-B2EE-4327-984F-FEA1A3E18011}" presName="sibTrans" presStyleCnt="0"/>
      <dgm:spPr/>
    </dgm:pt>
    <dgm:pt modelId="{58EE3953-E076-476C-B30D-939A299EB93E}" type="pres">
      <dgm:prSet presAssocID="{5B0415A6-0C05-4615-B789-003158CD3E2F}" presName="textNode" presStyleLbl="node1" presStyleIdx="1" presStyleCnt="9">
        <dgm:presLayoutVars>
          <dgm:bulletEnabled val="1"/>
        </dgm:presLayoutVars>
      </dgm:prSet>
      <dgm:spPr/>
    </dgm:pt>
    <dgm:pt modelId="{97726857-5211-4E8A-AF26-E99E61C4623B}" type="pres">
      <dgm:prSet presAssocID="{D495631D-D694-4FC5-B685-3C2C0EB5F8F7}" presName="sibTrans" presStyleCnt="0"/>
      <dgm:spPr/>
    </dgm:pt>
    <dgm:pt modelId="{3715AE8D-966C-44D5-A042-A66700C4D8F5}" type="pres">
      <dgm:prSet presAssocID="{689F3273-1952-414D-A54C-F5E73305FD79}" presName="textNode" presStyleLbl="node1" presStyleIdx="2" presStyleCnt="9">
        <dgm:presLayoutVars>
          <dgm:bulletEnabled val="1"/>
        </dgm:presLayoutVars>
      </dgm:prSet>
      <dgm:spPr/>
    </dgm:pt>
    <dgm:pt modelId="{EE341EFB-C1CE-4FA8-83F6-39EAB1CC535C}" type="pres">
      <dgm:prSet presAssocID="{DB2D59FA-D567-484F-83CD-52BF4370D144}" presName="sibTrans" presStyleCnt="0"/>
      <dgm:spPr/>
    </dgm:pt>
    <dgm:pt modelId="{F8CB55C0-E6B8-4899-B4E5-442AEEAC902D}" type="pres">
      <dgm:prSet presAssocID="{58611936-B100-4132-83A9-3C0594AF4CCD}" presName="textNode" presStyleLbl="node1" presStyleIdx="3" presStyleCnt="9">
        <dgm:presLayoutVars>
          <dgm:bulletEnabled val="1"/>
        </dgm:presLayoutVars>
      </dgm:prSet>
      <dgm:spPr/>
    </dgm:pt>
    <dgm:pt modelId="{EAC7D82F-94B4-4B8A-B7D4-18104BEE8A74}" type="pres">
      <dgm:prSet presAssocID="{ACF3582B-FE8F-483D-872E-3128C63AF934}" presName="sibTrans" presStyleCnt="0"/>
      <dgm:spPr/>
    </dgm:pt>
    <dgm:pt modelId="{E70D0C71-51BD-4CF8-8040-573ED95AD17E}" type="pres">
      <dgm:prSet presAssocID="{491D74DE-6BB5-44F8-B3D9-B351FDE31559}" presName="textNode" presStyleLbl="node1" presStyleIdx="4" presStyleCnt="9">
        <dgm:presLayoutVars>
          <dgm:bulletEnabled val="1"/>
        </dgm:presLayoutVars>
      </dgm:prSet>
      <dgm:spPr/>
    </dgm:pt>
    <dgm:pt modelId="{7AFC835F-04F5-47F3-A6B4-BC1DBB282AC4}" type="pres">
      <dgm:prSet presAssocID="{2E6FB3A3-BF35-4861-A6F5-4D7D50918209}" presName="sibTrans" presStyleCnt="0"/>
      <dgm:spPr/>
    </dgm:pt>
    <dgm:pt modelId="{F28FD673-E71D-4C6E-BA38-4A5C12F9DCF9}" type="pres">
      <dgm:prSet presAssocID="{473D6B0B-9B00-4B2A-AD60-E69899AFEF8A}" presName="textNode" presStyleLbl="node1" presStyleIdx="5" presStyleCnt="9">
        <dgm:presLayoutVars>
          <dgm:bulletEnabled val="1"/>
        </dgm:presLayoutVars>
      </dgm:prSet>
      <dgm:spPr/>
    </dgm:pt>
    <dgm:pt modelId="{D5748D43-C694-4694-AEFC-77BD9245B7F5}" type="pres">
      <dgm:prSet presAssocID="{9BCDC30C-63A5-4B3A-BA8B-EBA581E4FF31}" presName="sibTrans" presStyleCnt="0"/>
      <dgm:spPr/>
    </dgm:pt>
    <dgm:pt modelId="{90FDD988-61FC-4658-BE09-808D6926026E}" type="pres">
      <dgm:prSet presAssocID="{B14BEC09-F6D2-4BE5-82C8-A3F561AA386E}" presName="textNode" presStyleLbl="node1" presStyleIdx="6" presStyleCnt="9">
        <dgm:presLayoutVars>
          <dgm:bulletEnabled val="1"/>
        </dgm:presLayoutVars>
      </dgm:prSet>
      <dgm:spPr/>
    </dgm:pt>
    <dgm:pt modelId="{4CF49C94-20F6-47AF-BAB9-41B42D0F2384}" type="pres">
      <dgm:prSet presAssocID="{E0F0884A-C2D2-4145-A0D8-7160BD5C9DAE}" presName="sibTrans" presStyleCnt="0"/>
      <dgm:spPr/>
    </dgm:pt>
    <dgm:pt modelId="{4DC0D963-8876-4594-A588-C6724E409842}" type="pres">
      <dgm:prSet presAssocID="{19D60F13-46D1-498A-A269-9FDE7F74B16B}" presName="textNode" presStyleLbl="node1" presStyleIdx="7" presStyleCnt="9">
        <dgm:presLayoutVars>
          <dgm:bulletEnabled val="1"/>
        </dgm:presLayoutVars>
      </dgm:prSet>
      <dgm:spPr/>
    </dgm:pt>
    <dgm:pt modelId="{8342F278-A4EE-4C6D-95D3-CBBE5E8F2A14}" type="pres">
      <dgm:prSet presAssocID="{FF327853-563F-4257-BF7F-9CE04A6EC391}" presName="sibTrans" presStyleCnt="0"/>
      <dgm:spPr/>
    </dgm:pt>
    <dgm:pt modelId="{B8950299-F9F4-4C54-9091-32C8828EC34C}" type="pres">
      <dgm:prSet presAssocID="{E6D0ED77-0D47-4CC9-9CE1-6C40EEE71F0D}" presName="textNode" presStyleLbl="node1" presStyleIdx="8" presStyleCnt="9">
        <dgm:presLayoutVars>
          <dgm:bulletEnabled val="1"/>
        </dgm:presLayoutVars>
      </dgm:prSet>
      <dgm:spPr/>
    </dgm:pt>
  </dgm:ptLst>
  <dgm:cxnLst>
    <dgm:cxn modelId="{13DAC702-2453-47F3-853C-EA0B704D831A}" srcId="{4269B4D4-5504-4129-B226-8505791D4127}" destId="{5B0415A6-0C05-4615-B789-003158CD3E2F}" srcOrd="1" destOrd="0" parTransId="{4367A698-10AD-4D56-A4F2-B410D6522F3E}" sibTransId="{D495631D-D694-4FC5-B685-3C2C0EB5F8F7}"/>
    <dgm:cxn modelId="{CF38D510-2992-42AD-AFFD-2880DDA98954}" srcId="{4269B4D4-5504-4129-B226-8505791D4127}" destId="{473D6B0B-9B00-4B2A-AD60-E69899AFEF8A}" srcOrd="5" destOrd="0" parTransId="{9314DEB9-95D7-4B4D-9196-759D541BAFAD}" sibTransId="{9BCDC30C-63A5-4B3A-BA8B-EBA581E4FF31}"/>
    <dgm:cxn modelId="{793ED021-3605-4518-B49C-F20A5F786EAF}" type="presOf" srcId="{E6D0ED77-0D47-4CC9-9CE1-6C40EEE71F0D}" destId="{B8950299-F9F4-4C54-9091-32C8828EC34C}" srcOrd="0" destOrd="0" presId="urn:microsoft.com/office/officeart/2005/8/layout/hProcess9"/>
    <dgm:cxn modelId="{2C892A41-819A-499B-AF5D-5898C6776A18}" srcId="{4269B4D4-5504-4129-B226-8505791D4127}" destId="{B14BEC09-F6D2-4BE5-82C8-A3F561AA386E}" srcOrd="6" destOrd="0" parTransId="{458C3B29-8689-4309-9B87-6ABCB9008AFF}" sibTransId="{E0F0884A-C2D2-4145-A0D8-7160BD5C9DAE}"/>
    <dgm:cxn modelId="{16782E63-8048-48EA-9440-069C59B3F8A1}" srcId="{4269B4D4-5504-4129-B226-8505791D4127}" destId="{58611936-B100-4132-83A9-3C0594AF4CCD}" srcOrd="3" destOrd="0" parTransId="{9B277E35-1BBB-4354-96CE-C48C200B65A8}" sibTransId="{ACF3582B-FE8F-483D-872E-3128C63AF934}"/>
    <dgm:cxn modelId="{2C5E7E64-8D8D-40FC-A32B-5D0E5BD20FFF}" type="presOf" srcId="{491D74DE-6BB5-44F8-B3D9-B351FDE31559}" destId="{E70D0C71-51BD-4CF8-8040-573ED95AD17E}" srcOrd="0" destOrd="0" presId="urn:microsoft.com/office/officeart/2005/8/layout/hProcess9"/>
    <dgm:cxn modelId="{71EBF06B-7CEB-4276-8780-3428B3928FD2}" type="presOf" srcId="{473D6B0B-9B00-4B2A-AD60-E69899AFEF8A}" destId="{F28FD673-E71D-4C6E-BA38-4A5C12F9DCF9}" srcOrd="0" destOrd="0" presId="urn:microsoft.com/office/officeart/2005/8/layout/hProcess9"/>
    <dgm:cxn modelId="{8092BD4E-8364-4269-873E-CCE6AE8A43D9}" type="presOf" srcId="{58611936-B100-4132-83A9-3C0594AF4CCD}" destId="{F8CB55C0-E6B8-4899-B4E5-442AEEAC902D}" srcOrd="0" destOrd="0" presId="urn:microsoft.com/office/officeart/2005/8/layout/hProcess9"/>
    <dgm:cxn modelId="{8CFA6B52-6A3F-4570-80C5-F04AFFA384BF}" type="presOf" srcId="{D804A380-5B9A-4DC6-B64B-22242B7A85D2}" destId="{2E331D49-4BD6-4980-926E-C6A51CE5DCE0}" srcOrd="0" destOrd="0" presId="urn:microsoft.com/office/officeart/2005/8/layout/hProcess9"/>
    <dgm:cxn modelId="{92940853-4A30-478D-96F3-82826D631BA2}" type="presOf" srcId="{4269B4D4-5504-4129-B226-8505791D4127}" destId="{11340154-DF45-470D-B4FC-9C7FA9E589E1}" srcOrd="0" destOrd="0" presId="urn:microsoft.com/office/officeart/2005/8/layout/hProcess9"/>
    <dgm:cxn modelId="{C84DC183-5C9B-4CBD-A8AA-A9D610E18956}" srcId="{4269B4D4-5504-4129-B226-8505791D4127}" destId="{689F3273-1952-414D-A54C-F5E73305FD79}" srcOrd="2" destOrd="0" parTransId="{7574A8E1-EF81-4C69-9261-C9D671952BDD}" sibTransId="{DB2D59FA-D567-484F-83CD-52BF4370D144}"/>
    <dgm:cxn modelId="{5D9543A1-683E-4E2A-8237-AEC97744A85C}" srcId="{4269B4D4-5504-4129-B226-8505791D4127}" destId="{D804A380-5B9A-4DC6-B64B-22242B7A85D2}" srcOrd="0" destOrd="0" parTransId="{37FA9B59-EB29-43EE-837E-CAA6B1F231AF}" sibTransId="{F73671BC-B2EE-4327-984F-FEA1A3E18011}"/>
    <dgm:cxn modelId="{6F82B8A2-CF79-488C-A974-FD74BB1DDEEB}" type="presOf" srcId="{B14BEC09-F6D2-4BE5-82C8-A3F561AA386E}" destId="{90FDD988-61FC-4658-BE09-808D6926026E}" srcOrd="0" destOrd="0" presId="urn:microsoft.com/office/officeart/2005/8/layout/hProcess9"/>
    <dgm:cxn modelId="{A2F5BAAC-1A49-4245-B408-ACF8BB1E8D8B}" srcId="{4269B4D4-5504-4129-B226-8505791D4127}" destId="{E6D0ED77-0D47-4CC9-9CE1-6C40EEE71F0D}" srcOrd="8" destOrd="0" parTransId="{E5E6D692-4461-4F7C-BEA9-36A80993D4D6}" sibTransId="{843C4168-DC15-4499-9622-601BE42C3E5B}"/>
    <dgm:cxn modelId="{E1546BAF-4280-4CD1-96C9-D20B347460EB}" type="presOf" srcId="{19D60F13-46D1-498A-A269-9FDE7F74B16B}" destId="{4DC0D963-8876-4594-A588-C6724E409842}" srcOrd="0" destOrd="0" presId="urn:microsoft.com/office/officeart/2005/8/layout/hProcess9"/>
    <dgm:cxn modelId="{78A2D2C1-E1DE-496A-B90A-7150AAFD35A2}" type="presOf" srcId="{5B0415A6-0C05-4615-B789-003158CD3E2F}" destId="{58EE3953-E076-476C-B30D-939A299EB93E}" srcOrd="0" destOrd="0" presId="urn:microsoft.com/office/officeart/2005/8/layout/hProcess9"/>
    <dgm:cxn modelId="{B3C31EC8-0F1B-42EE-8CED-54B059EA52B2}" srcId="{4269B4D4-5504-4129-B226-8505791D4127}" destId="{19D60F13-46D1-498A-A269-9FDE7F74B16B}" srcOrd="7" destOrd="0" parTransId="{AFC9748A-E695-42BB-AC20-1421A3AF7E2F}" sibTransId="{FF327853-563F-4257-BF7F-9CE04A6EC391}"/>
    <dgm:cxn modelId="{F7B0B3D9-48D2-4083-AAE7-541B48FF9562}" srcId="{4269B4D4-5504-4129-B226-8505791D4127}" destId="{491D74DE-6BB5-44F8-B3D9-B351FDE31559}" srcOrd="4" destOrd="0" parTransId="{E2ACDD50-E5B6-414B-85C3-BEB0D7158D5B}" sibTransId="{2E6FB3A3-BF35-4861-A6F5-4D7D50918209}"/>
    <dgm:cxn modelId="{BCEF5FFC-BB1B-4B9A-922F-41C0C8CECE08}" type="presOf" srcId="{689F3273-1952-414D-A54C-F5E73305FD79}" destId="{3715AE8D-966C-44D5-A042-A66700C4D8F5}" srcOrd="0" destOrd="0" presId="urn:microsoft.com/office/officeart/2005/8/layout/hProcess9"/>
    <dgm:cxn modelId="{04E951ED-68D4-4C11-A11E-5286633D37C9}" type="presParOf" srcId="{11340154-DF45-470D-B4FC-9C7FA9E589E1}" destId="{BC1ED57C-C4A9-4373-8336-3446AFB6662D}" srcOrd="0" destOrd="0" presId="urn:microsoft.com/office/officeart/2005/8/layout/hProcess9"/>
    <dgm:cxn modelId="{8185DB4B-2112-489B-8A67-630D03899BB5}" type="presParOf" srcId="{11340154-DF45-470D-B4FC-9C7FA9E589E1}" destId="{F3E8AE58-FAAA-4D02-813C-777EABAD5741}" srcOrd="1" destOrd="0" presId="urn:microsoft.com/office/officeart/2005/8/layout/hProcess9"/>
    <dgm:cxn modelId="{480EE6FB-024C-4FAD-97F8-61305F33D822}" type="presParOf" srcId="{F3E8AE58-FAAA-4D02-813C-777EABAD5741}" destId="{2E331D49-4BD6-4980-926E-C6A51CE5DCE0}" srcOrd="0" destOrd="0" presId="urn:microsoft.com/office/officeart/2005/8/layout/hProcess9"/>
    <dgm:cxn modelId="{76B0D4AB-F619-4104-BC9C-DBB3D308BB44}" type="presParOf" srcId="{F3E8AE58-FAAA-4D02-813C-777EABAD5741}" destId="{E1A1D0BD-08FE-4E89-BEEE-1544EF78D52A}" srcOrd="1" destOrd="0" presId="urn:microsoft.com/office/officeart/2005/8/layout/hProcess9"/>
    <dgm:cxn modelId="{3FAC1E36-506F-4A38-B82C-7A7AAF0339F6}" type="presParOf" srcId="{F3E8AE58-FAAA-4D02-813C-777EABAD5741}" destId="{58EE3953-E076-476C-B30D-939A299EB93E}" srcOrd="2" destOrd="0" presId="urn:microsoft.com/office/officeart/2005/8/layout/hProcess9"/>
    <dgm:cxn modelId="{D57A445D-7C08-41B6-BA41-2048D3C18938}" type="presParOf" srcId="{F3E8AE58-FAAA-4D02-813C-777EABAD5741}" destId="{97726857-5211-4E8A-AF26-E99E61C4623B}" srcOrd="3" destOrd="0" presId="urn:microsoft.com/office/officeart/2005/8/layout/hProcess9"/>
    <dgm:cxn modelId="{4197B57D-8571-4DD3-9B94-CA3A38C3552F}" type="presParOf" srcId="{F3E8AE58-FAAA-4D02-813C-777EABAD5741}" destId="{3715AE8D-966C-44D5-A042-A66700C4D8F5}" srcOrd="4" destOrd="0" presId="urn:microsoft.com/office/officeart/2005/8/layout/hProcess9"/>
    <dgm:cxn modelId="{1A057EA2-9B86-4531-BB30-16B9446A11AB}" type="presParOf" srcId="{F3E8AE58-FAAA-4D02-813C-777EABAD5741}" destId="{EE341EFB-C1CE-4FA8-83F6-39EAB1CC535C}" srcOrd="5" destOrd="0" presId="urn:microsoft.com/office/officeart/2005/8/layout/hProcess9"/>
    <dgm:cxn modelId="{8A5349B8-FF58-44DB-96B3-BB7978F121C6}" type="presParOf" srcId="{F3E8AE58-FAAA-4D02-813C-777EABAD5741}" destId="{F8CB55C0-E6B8-4899-B4E5-442AEEAC902D}" srcOrd="6" destOrd="0" presId="urn:microsoft.com/office/officeart/2005/8/layout/hProcess9"/>
    <dgm:cxn modelId="{F3966697-0256-4F6F-B4AD-32AC870CE4E0}" type="presParOf" srcId="{F3E8AE58-FAAA-4D02-813C-777EABAD5741}" destId="{EAC7D82F-94B4-4B8A-B7D4-18104BEE8A74}" srcOrd="7" destOrd="0" presId="urn:microsoft.com/office/officeart/2005/8/layout/hProcess9"/>
    <dgm:cxn modelId="{185D068D-30B8-494F-8E9B-AF544CD68B68}" type="presParOf" srcId="{F3E8AE58-FAAA-4D02-813C-777EABAD5741}" destId="{E70D0C71-51BD-4CF8-8040-573ED95AD17E}" srcOrd="8" destOrd="0" presId="urn:microsoft.com/office/officeart/2005/8/layout/hProcess9"/>
    <dgm:cxn modelId="{9723F853-E913-4723-9822-F6994257C428}" type="presParOf" srcId="{F3E8AE58-FAAA-4D02-813C-777EABAD5741}" destId="{7AFC835F-04F5-47F3-A6B4-BC1DBB282AC4}" srcOrd="9" destOrd="0" presId="urn:microsoft.com/office/officeart/2005/8/layout/hProcess9"/>
    <dgm:cxn modelId="{1119116A-8878-4B74-9CE6-16C5F2B7F4BE}" type="presParOf" srcId="{F3E8AE58-FAAA-4D02-813C-777EABAD5741}" destId="{F28FD673-E71D-4C6E-BA38-4A5C12F9DCF9}" srcOrd="10" destOrd="0" presId="urn:microsoft.com/office/officeart/2005/8/layout/hProcess9"/>
    <dgm:cxn modelId="{DC93CC33-A4B5-429A-BC5A-50C9559199C5}" type="presParOf" srcId="{F3E8AE58-FAAA-4D02-813C-777EABAD5741}" destId="{D5748D43-C694-4694-AEFC-77BD9245B7F5}" srcOrd="11" destOrd="0" presId="urn:microsoft.com/office/officeart/2005/8/layout/hProcess9"/>
    <dgm:cxn modelId="{32E00A79-2F06-4F2B-A78B-F9F1F70C58FF}" type="presParOf" srcId="{F3E8AE58-FAAA-4D02-813C-777EABAD5741}" destId="{90FDD988-61FC-4658-BE09-808D6926026E}" srcOrd="12" destOrd="0" presId="urn:microsoft.com/office/officeart/2005/8/layout/hProcess9"/>
    <dgm:cxn modelId="{107CFFDD-B1B6-452C-BC5E-EE71DF1F1348}" type="presParOf" srcId="{F3E8AE58-FAAA-4D02-813C-777EABAD5741}" destId="{4CF49C94-20F6-47AF-BAB9-41B42D0F2384}" srcOrd="13" destOrd="0" presId="urn:microsoft.com/office/officeart/2005/8/layout/hProcess9"/>
    <dgm:cxn modelId="{CC78A7C9-30C8-4D2A-86F5-D7EB99BA146D}" type="presParOf" srcId="{F3E8AE58-FAAA-4D02-813C-777EABAD5741}" destId="{4DC0D963-8876-4594-A588-C6724E409842}" srcOrd="14" destOrd="0" presId="urn:microsoft.com/office/officeart/2005/8/layout/hProcess9"/>
    <dgm:cxn modelId="{88A2618C-7489-4A11-BEBC-E05FA9AC9A6A}" type="presParOf" srcId="{F3E8AE58-FAAA-4D02-813C-777EABAD5741}" destId="{8342F278-A4EE-4C6D-95D3-CBBE5E8F2A14}" srcOrd="15" destOrd="0" presId="urn:microsoft.com/office/officeart/2005/8/layout/hProcess9"/>
    <dgm:cxn modelId="{2E3FCD5B-2D2B-411D-A18F-C894A124B57E}" type="presParOf" srcId="{F3E8AE58-FAAA-4D02-813C-777EABAD5741}" destId="{B8950299-F9F4-4C54-9091-32C8828EC34C}" srcOrd="16"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C1ED57C-C4A9-4373-8336-3446AFB6662D}">
      <dsp:nvSpPr>
        <dsp:cNvPr id="0" name=""/>
        <dsp:cNvSpPr/>
      </dsp:nvSpPr>
      <dsp:spPr>
        <a:xfrm>
          <a:off x="257291" y="0"/>
          <a:ext cx="7748598" cy="3423143"/>
        </a:xfrm>
        <a:prstGeom prst="rightArrow">
          <a:avLst/>
        </a:prstGeom>
        <a:solidFill>
          <a:schemeClr val="accent2">
            <a:tint val="40000"/>
            <a:hueOff val="0"/>
            <a:satOff val="0"/>
            <a:lumOff val="0"/>
            <a:alphaOff val="0"/>
          </a:schemeClr>
        </a:solidFill>
        <a:ln>
          <a:noFill/>
        </a:ln>
        <a:effectLst/>
        <a:scene3d>
          <a:camera prst="orthographicFront"/>
          <a:lightRig rig="chilly" dir="t"/>
        </a:scene3d>
        <a:sp3d z="-12700" extrusionH="1700" prstMaterial="translucentPowder">
          <a:bevelT w="25400" h="6350" prst="softRound"/>
          <a:bevelB w="0" h="0" prst="convex"/>
        </a:sp3d>
      </dsp:spPr>
      <dsp:style>
        <a:lnRef idx="0">
          <a:scrgbClr r="0" g="0" b="0"/>
        </a:lnRef>
        <a:fillRef idx="1">
          <a:scrgbClr r="0" g="0" b="0"/>
        </a:fillRef>
        <a:effectRef idx="0">
          <a:scrgbClr r="0" g="0" b="0"/>
        </a:effectRef>
        <a:fontRef idx="minor"/>
      </dsp:style>
    </dsp:sp>
    <dsp:sp modelId="{2E331D49-4BD6-4980-926E-C6A51CE5DCE0}">
      <dsp:nvSpPr>
        <dsp:cNvPr id="0" name=""/>
        <dsp:cNvSpPr/>
      </dsp:nvSpPr>
      <dsp:spPr>
        <a:xfrm>
          <a:off x="2417" y="1040606"/>
          <a:ext cx="915338" cy="1387474"/>
        </a:xfrm>
        <a:prstGeom prst="roundRect">
          <a:avLst/>
        </a:prstGeom>
        <a:solidFill>
          <a:schemeClr val="accent2">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Ian Keough nights and weekends 2011</a:t>
          </a:r>
        </a:p>
      </dsp:txBody>
      <dsp:txXfrm>
        <a:off x="47100" y="1085289"/>
        <a:ext cx="825972" cy="1298108"/>
      </dsp:txXfrm>
    </dsp:sp>
    <dsp:sp modelId="{58EE3953-E076-476C-B30D-939A299EB93E}">
      <dsp:nvSpPr>
        <dsp:cNvPr id="0" name=""/>
        <dsp:cNvSpPr/>
      </dsp:nvSpPr>
      <dsp:spPr>
        <a:xfrm>
          <a:off x="963522" y="1040606"/>
          <a:ext cx="915338" cy="1387474"/>
        </a:xfrm>
        <a:prstGeom prst="roundRect">
          <a:avLst/>
        </a:prstGeom>
        <a:solidFill>
          <a:schemeClr val="accent2">
            <a:hueOff val="658746"/>
            <a:satOff val="1097"/>
            <a:lumOff val="-343"/>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Robert </a:t>
          </a:r>
          <a:r>
            <a:rPr lang="en-US" sz="1100" kern="1200" dirty="0" err="1"/>
            <a:t>Aish</a:t>
          </a:r>
          <a:r>
            <a:rPr lang="en-US" sz="1100" kern="1200" dirty="0"/>
            <a:t> Design Script 2012</a:t>
          </a:r>
        </a:p>
      </dsp:txBody>
      <dsp:txXfrm>
        <a:off x="1008205" y="1085289"/>
        <a:ext cx="825972" cy="1298108"/>
      </dsp:txXfrm>
    </dsp:sp>
    <dsp:sp modelId="{3715AE8D-966C-44D5-A042-A66700C4D8F5}">
      <dsp:nvSpPr>
        <dsp:cNvPr id="0" name=""/>
        <dsp:cNvSpPr/>
      </dsp:nvSpPr>
      <dsp:spPr>
        <a:xfrm>
          <a:off x="1924627" y="1040606"/>
          <a:ext cx="915338" cy="1387474"/>
        </a:xfrm>
        <a:prstGeom prst="roundRect">
          <a:avLst/>
        </a:prstGeom>
        <a:solidFill>
          <a:schemeClr val="accent2">
            <a:hueOff val="1317491"/>
            <a:satOff val="2194"/>
            <a:lumOff val="-686"/>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Labs - Revit and Vasari 2013</a:t>
          </a:r>
        </a:p>
      </dsp:txBody>
      <dsp:txXfrm>
        <a:off x="1969310" y="1085289"/>
        <a:ext cx="825972" cy="1298108"/>
      </dsp:txXfrm>
    </dsp:sp>
    <dsp:sp modelId="{F8CB55C0-E6B8-4899-B4E5-442AEEAC902D}">
      <dsp:nvSpPr>
        <dsp:cNvPr id="0" name=""/>
        <dsp:cNvSpPr/>
      </dsp:nvSpPr>
      <dsp:spPr>
        <a:xfrm>
          <a:off x="2885732" y="1040606"/>
          <a:ext cx="915338" cy="1387474"/>
        </a:xfrm>
        <a:prstGeom prst="roundRect">
          <a:avLst/>
        </a:prstGeom>
        <a:solidFill>
          <a:schemeClr val="accent2">
            <a:hueOff val="1976237"/>
            <a:satOff val="3291"/>
            <a:lumOff val="-1029"/>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Default with Revit 2015 R2</a:t>
          </a:r>
        </a:p>
      </dsp:txBody>
      <dsp:txXfrm>
        <a:off x="2930415" y="1085289"/>
        <a:ext cx="825972" cy="1298108"/>
      </dsp:txXfrm>
    </dsp:sp>
    <dsp:sp modelId="{E70D0C71-51BD-4CF8-8040-573ED95AD17E}">
      <dsp:nvSpPr>
        <dsp:cNvPr id="0" name=""/>
        <dsp:cNvSpPr/>
      </dsp:nvSpPr>
      <dsp:spPr>
        <a:xfrm>
          <a:off x="3846837" y="1040606"/>
          <a:ext cx="915338" cy="1387474"/>
        </a:xfrm>
        <a:prstGeom prst="roundRect">
          <a:avLst/>
        </a:prstGeom>
        <a:solidFill>
          <a:schemeClr val="accent2">
            <a:hueOff val="2634983"/>
            <a:satOff val="4388"/>
            <a:lumOff val="-1372"/>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Dynamo Studio 2015</a:t>
          </a:r>
        </a:p>
      </dsp:txBody>
      <dsp:txXfrm>
        <a:off x="3891520" y="1085289"/>
        <a:ext cx="825972" cy="1298108"/>
      </dsp:txXfrm>
    </dsp:sp>
    <dsp:sp modelId="{F28FD673-E71D-4C6E-BA38-4A5C12F9DCF9}">
      <dsp:nvSpPr>
        <dsp:cNvPr id="0" name=""/>
        <dsp:cNvSpPr/>
      </dsp:nvSpPr>
      <dsp:spPr>
        <a:xfrm>
          <a:off x="4807942" y="1040606"/>
          <a:ext cx="915338" cy="1387474"/>
        </a:xfrm>
        <a:prstGeom prst="roundRect">
          <a:avLst/>
        </a:prstGeom>
        <a:solidFill>
          <a:schemeClr val="accent2">
            <a:hueOff val="3293728"/>
            <a:satOff val="5484"/>
            <a:lumOff val="-1716"/>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Cad Learning/ Lynda -  Dynamo</a:t>
          </a:r>
        </a:p>
        <a:p>
          <a:pPr marL="0" lvl="0" indent="0" algn="ctr" defTabSz="488950">
            <a:lnSpc>
              <a:spcPct val="90000"/>
            </a:lnSpc>
            <a:spcBef>
              <a:spcPct val="0"/>
            </a:spcBef>
            <a:spcAft>
              <a:spcPct val="35000"/>
            </a:spcAft>
            <a:buNone/>
          </a:pPr>
          <a:r>
            <a:rPr lang="en-US" sz="1100" kern="1200" dirty="0"/>
            <a:t>Primer 2015</a:t>
          </a:r>
        </a:p>
      </dsp:txBody>
      <dsp:txXfrm>
        <a:off x="4852625" y="1085289"/>
        <a:ext cx="825972" cy="1298108"/>
      </dsp:txXfrm>
    </dsp:sp>
    <dsp:sp modelId="{90FDD988-61FC-4658-BE09-808D6926026E}">
      <dsp:nvSpPr>
        <dsp:cNvPr id="0" name=""/>
        <dsp:cNvSpPr/>
      </dsp:nvSpPr>
      <dsp:spPr>
        <a:xfrm>
          <a:off x="5769047" y="1040606"/>
          <a:ext cx="915338" cy="1387474"/>
        </a:xfrm>
        <a:prstGeom prst="roundRect">
          <a:avLst/>
        </a:prstGeom>
        <a:solidFill>
          <a:schemeClr val="accent2">
            <a:hueOff val="3952474"/>
            <a:satOff val="6581"/>
            <a:lumOff val="-2059"/>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Autodesk University 2015</a:t>
          </a:r>
        </a:p>
      </dsp:txBody>
      <dsp:txXfrm>
        <a:off x="5813730" y="1085289"/>
        <a:ext cx="825972" cy="1298108"/>
      </dsp:txXfrm>
    </dsp:sp>
    <dsp:sp modelId="{4DC0D963-8876-4594-A588-C6724E409842}">
      <dsp:nvSpPr>
        <dsp:cNvPr id="0" name=""/>
        <dsp:cNvSpPr/>
      </dsp:nvSpPr>
      <dsp:spPr>
        <a:xfrm>
          <a:off x="6730152" y="1040606"/>
          <a:ext cx="915338" cy="1387474"/>
        </a:xfrm>
        <a:prstGeom prst="roundRect">
          <a:avLst/>
        </a:prstGeom>
        <a:solidFill>
          <a:schemeClr val="accent2">
            <a:hueOff val="4611220"/>
            <a:satOff val="7678"/>
            <a:lumOff val="-2402"/>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Version 1.3  Dynamo Player</a:t>
          </a:r>
        </a:p>
      </dsp:txBody>
      <dsp:txXfrm>
        <a:off x="6774835" y="1085289"/>
        <a:ext cx="825972" cy="1298108"/>
      </dsp:txXfrm>
    </dsp:sp>
    <dsp:sp modelId="{B8950299-F9F4-4C54-9091-32C8828EC34C}">
      <dsp:nvSpPr>
        <dsp:cNvPr id="0" name=""/>
        <dsp:cNvSpPr/>
      </dsp:nvSpPr>
      <dsp:spPr>
        <a:xfrm>
          <a:off x="7691257" y="1040606"/>
          <a:ext cx="915338" cy="1387474"/>
        </a:xfrm>
        <a:prstGeom prst="roundRect">
          <a:avLst/>
        </a:prstGeom>
        <a:solidFill>
          <a:schemeClr val="accent2">
            <a:hueOff val="5269965"/>
            <a:satOff val="8775"/>
            <a:lumOff val="-2745"/>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Version 2.1 JSON format</a:t>
          </a:r>
        </a:p>
      </dsp:txBody>
      <dsp:txXfrm>
        <a:off x="7735940" y="1085289"/>
        <a:ext cx="825972" cy="1298108"/>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Arial" charset="0"/>
              </a:defRPr>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Arial" charset="0"/>
                <a:cs typeface="Arial" charset="0"/>
              </a:defRPr>
            </a:lvl1pPr>
          </a:lstStyle>
          <a:p>
            <a:fld id="{4AA9FAFC-2319-504C-A7E6-C27BB7BBEBBC}" type="datetimeFigureOut">
              <a:rPr lang="mr-IN"/>
              <a:pPr/>
              <a:t>06-12-2018</a:t>
            </a:fld>
            <a:endParaRPr lang="mr-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Arial" charset="0"/>
              </a:defRPr>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Arial" charset="0"/>
              </a:defRPr>
            </a:lvl1pPr>
          </a:lstStyle>
          <a:p>
            <a:fld id="{8E2C8280-5F62-3D48-BBB9-576BF0EE92F4}" type="slidenum">
              <a:rPr lang="uk-UA"/>
              <a:pPr/>
              <a:t>‹#›</a:t>
            </a:fld>
            <a:endParaRPr lang="uk-UA"/>
          </a:p>
        </p:txBody>
      </p:sp>
    </p:spTree>
    <p:extLst>
      <p:ext uri="{BB962C8B-B14F-4D97-AF65-F5344CB8AC3E}">
        <p14:creationId xmlns:p14="http://schemas.microsoft.com/office/powerpoint/2010/main" val="866889137"/>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Arial" charset="0"/>
        <a:ea typeface="+mn-ea"/>
        <a:cs typeface="+mn-cs"/>
      </a:defRPr>
    </a:lvl1pPr>
    <a:lvl2pPr marL="457200" algn="l" defTabSz="914400" rtl="0" eaLnBrk="1" latinLnBrk="0" hangingPunct="1">
      <a:defRPr sz="1200" b="0" i="0" kern="1200">
        <a:solidFill>
          <a:schemeClr val="tx1"/>
        </a:solidFill>
        <a:latin typeface="Arial" charset="0"/>
        <a:ea typeface="+mn-ea"/>
        <a:cs typeface="+mn-cs"/>
      </a:defRPr>
    </a:lvl2pPr>
    <a:lvl3pPr marL="914400" algn="l" defTabSz="914400" rtl="0" eaLnBrk="1" latinLnBrk="0" hangingPunct="1">
      <a:defRPr sz="1200" b="0" i="0" kern="1200">
        <a:solidFill>
          <a:schemeClr val="tx1"/>
        </a:solidFill>
        <a:latin typeface="Arial" charset="0"/>
        <a:ea typeface="+mn-ea"/>
        <a:cs typeface="+mn-cs"/>
      </a:defRPr>
    </a:lvl3pPr>
    <a:lvl4pPr marL="1371600" algn="l" defTabSz="914400" rtl="0" eaLnBrk="1" latinLnBrk="0" hangingPunct="1">
      <a:defRPr sz="1200" b="0" i="0" kern="1200">
        <a:solidFill>
          <a:schemeClr val="tx1"/>
        </a:solidFill>
        <a:latin typeface="Arial" charset="0"/>
        <a:ea typeface="+mn-ea"/>
        <a:cs typeface="+mn-cs"/>
      </a:defRPr>
    </a:lvl4pPr>
    <a:lvl5pPr marL="1828800" algn="l" defTabSz="914400" rtl="0" eaLnBrk="1" latinLnBrk="0" hangingPunct="1">
      <a:defRPr sz="1200" b="0" i="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indent="-457200">
              <a:buFont typeface="+mj-lt"/>
              <a:buAutoNum type="arabicPeriod"/>
            </a:pPr>
            <a:r>
              <a:rPr lang="en-GB" sz="2100" b="0" i="0" kern="1200" dirty="0">
                <a:solidFill>
                  <a:schemeClr val="tx1"/>
                </a:solidFill>
                <a:effectLst/>
                <a:latin typeface="Artifakt ElementOfc" panose="020B0504020101020102" pitchFamily="34" charset="0"/>
                <a:ea typeface="+mn-ea"/>
                <a:cs typeface="+mn-cs"/>
              </a:rPr>
              <a:t>The Library - The region of the Dynamo Interface</a:t>
            </a:r>
          </a:p>
          <a:p>
            <a:pPr marL="457200" indent="-457200">
              <a:buFont typeface="+mj-lt"/>
              <a:buAutoNum type="arabicPeriod"/>
            </a:pPr>
            <a:r>
              <a:rPr lang="en-GB" sz="2100" b="0" i="0" kern="1200" dirty="0">
                <a:solidFill>
                  <a:schemeClr val="tx1"/>
                </a:solidFill>
                <a:effectLst/>
                <a:latin typeface="Artifakt ElementOfc" panose="020B0504020101020102" pitchFamily="34" charset="0"/>
                <a:ea typeface="+mn-ea"/>
                <a:cs typeface="+mn-cs"/>
              </a:rPr>
              <a:t>A Shelf - A collection of related Categories, such as </a:t>
            </a:r>
            <a:r>
              <a:rPr lang="en-GB" sz="2100" b="1" i="0" kern="1200" dirty="0">
                <a:solidFill>
                  <a:schemeClr val="tx1"/>
                </a:solidFill>
                <a:effectLst/>
                <a:latin typeface="Artifakt ElementOfc" panose="020B0504020101020102" pitchFamily="34" charset="0"/>
                <a:ea typeface="+mn-ea"/>
                <a:cs typeface="+mn-cs"/>
              </a:rPr>
              <a:t>Geometry</a:t>
            </a:r>
            <a:endParaRPr lang="en-GB" sz="2100" b="0" i="0" kern="1200" dirty="0">
              <a:solidFill>
                <a:schemeClr val="tx1"/>
              </a:solidFill>
              <a:effectLst/>
              <a:latin typeface="Artifakt ElementOfc" panose="020B0504020101020102" pitchFamily="34" charset="0"/>
              <a:ea typeface="+mn-ea"/>
              <a:cs typeface="+mn-cs"/>
            </a:endParaRPr>
          </a:p>
          <a:p>
            <a:pPr marL="457200" indent="-457200">
              <a:buFont typeface="+mj-lt"/>
              <a:buAutoNum type="arabicPeriod"/>
            </a:pPr>
            <a:r>
              <a:rPr lang="en-GB" sz="2100" b="0" i="0" kern="1200" dirty="0">
                <a:solidFill>
                  <a:schemeClr val="tx1"/>
                </a:solidFill>
                <a:effectLst/>
                <a:latin typeface="Artifakt ElementOfc" panose="020B0504020101020102" pitchFamily="34" charset="0"/>
                <a:ea typeface="+mn-ea"/>
                <a:cs typeface="+mn-cs"/>
              </a:rPr>
              <a:t>A Category - A collection of related Nodes such as everything related to </a:t>
            </a:r>
            <a:r>
              <a:rPr lang="en-GB" sz="2100" b="1" i="0" kern="1200" dirty="0">
                <a:solidFill>
                  <a:schemeClr val="tx1"/>
                </a:solidFill>
                <a:effectLst/>
                <a:latin typeface="Artifakt ElementOfc" panose="020B0504020101020102" pitchFamily="34" charset="0"/>
                <a:ea typeface="+mn-ea"/>
                <a:cs typeface="+mn-cs"/>
              </a:rPr>
              <a:t>Circles</a:t>
            </a:r>
            <a:endParaRPr lang="en-GB" sz="2100" b="0" i="0" kern="1200" dirty="0">
              <a:solidFill>
                <a:schemeClr val="tx1"/>
              </a:solidFill>
              <a:effectLst/>
              <a:latin typeface="Artifakt ElementOfc" panose="020B0504020101020102" pitchFamily="34" charset="0"/>
              <a:ea typeface="+mn-ea"/>
              <a:cs typeface="+mn-cs"/>
            </a:endParaRPr>
          </a:p>
          <a:p>
            <a:pPr marL="457200" indent="-457200">
              <a:buFont typeface="+mj-lt"/>
              <a:buAutoNum type="arabicPeriod"/>
            </a:pPr>
            <a:r>
              <a:rPr lang="en-GB" sz="2100" b="0" i="0" kern="1200" dirty="0">
                <a:solidFill>
                  <a:schemeClr val="tx1"/>
                </a:solidFill>
                <a:effectLst/>
                <a:latin typeface="Artifakt ElementOfc" panose="020B0504020101020102" pitchFamily="34" charset="0"/>
                <a:ea typeface="+mn-ea"/>
                <a:cs typeface="+mn-cs"/>
              </a:rPr>
              <a:t>A Subcategory - Breakdown of the Nodes within the Category, typically by </a:t>
            </a:r>
            <a:r>
              <a:rPr lang="en-GB" sz="2100" b="1" i="0" kern="1200" dirty="0">
                <a:solidFill>
                  <a:schemeClr val="tx1"/>
                </a:solidFill>
                <a:effectLst/>
                <a:latin typeface="Artifakt ElementOfc" panose="020B0504020101020102" pitchFamily="34" charset="0"/>
                <a:ea typeface="+mn-ea"/>
                <a:cs typeface="+mn-cs"/>
              </a:rPr>
              <a:t>Create</a:t>
            </a:r>
            <a:r>
              <a:rPr lang="en-GB" sz="2100" b="0" i="0" kern="1200" dirty="0">
                <a:solidFill>
                  <a:schemeClr val="tx1"/>
                </a:solidFill>
                <a:effectLst/>
                <a:latin typeface="Artifakt ElementOfc" panose="020B0504020101020102" pitchFamily="34" charset="0"/>
                <a:ea typeface="+mn-ea"/>
                <a:cs typeface="+mn-cs"/>
              </a:rPr>
              <a:t>, </a:t>
            </a:r>
            <a:r>
              <a:rPr lang="en-GB" sz="2100" b="1" i="0" kern="1200" dirty="0">
                <a:solidFill>
                  <a:schemeClr val="tx1"/>
                </a:solidFill>
                <a:effectLst/>
                <a:latin typeface="Artifakt ElementOfc" panose="020B0504020101020102" pitchFamily="34" charset="0"/>
                <a:ea typeface="+mn-ea"/>
                <a:cs typeface="+mn-cs"/>
              </a:rPr>
              <a:t>Action</a:t>
            </a:r>
            <a:r>
              <a:rPr lang="en-GB" sz="2100" b="0" i="0" kern="1200" dirty="0">
                <a:solidFill>
                  <a:schemeClr val="tx1"/>
                </a:solidFill>
                <a:effectLst/>
                <a:latin typeface="Artifakt ElementOfc" panose="020B0504020101020102" pitchFamily="34" charset="0"/>
                <a:ea typeface="+mn-ea"/>
                <a:cs typeface="+mn-cs"/>
              </a:rPr>
              <a:t>, or </a:t>
            </a:r>
            <a:r>
              <a:rPr lang="en-GB" sz="2100" b="1" i="0" kern="1200" dirty="0">
                <a:solidFill>
                  <a:schemeClr val="tx1"/>
                </a:solidFill>
                <a:effectLst/>
                <a:latin typeface="Artifakt ElementOfc" panose="020B0504020101020102" pitchFamily="34" charset="0"/>
                <a:ea typeface="+mn-ea"/>
                <a:cs typeface="+mn-cs"/>
              </a:rPr>
              <a:t>Query</a:t>
            </a:r>
            <a:endParaRPr lang="en-GB" sz="2100" b="0" i="0" kern="1200" dirty="0">
              <a:solidFill>
                <a:schemeClr val="tx1"/>
              </a:solidFill>
              <a:effectLst/>
              <a:latin typeface="Artifakt ElementOfc" panose="020B0504020101020102" pitchFamily="34" charset="0"/>
              <a:ea typeface="+mn-ea"/>
              <a:cs typeface="+mn-cs"/>
            </a:endParaRPr>
          </a:p>
          <a:p>
            <a:pPr marL="457200" indent="-457200">
              <a:buFont typeface="+mj-lt"/>
              <a:buAutoNum type="arabicPeriod"/>
            </a:pPr>
            <a:r>
              <a:rPr lang="en-GB" sz="2100" b="0" i="0" kern="1200" dirty="0">
                <a:solidFill>
                  <a:schemeClr val="tx1"/>
                </a:solidFill>
                <a:effectLst/>
                <a:latin typeface="Artifakt ElementOfc" panose="020B0504020101020102" pitchFamily="34" charset="0"/>
                <a:ea typeface="+mn-ea"/>
                <a:cs typeface="+mn-cs"/>
              </a:rPr>
              <a:t>A Node - The objects that are added to the Workspace to perform an action</a:t>
            </a:r>
          </a:p>
          <a:p>
            <a:endParaRPr lang="en-GB" dirty="0"/>
          </a:p>
        </p:txBody>
      </p:sp>
      <p:sp>
        <p:nvSpPr>
          <p:cNvPr id="4" name="Slide Number Placeholder 3"/>
          <p:cNvSpPr>
            <a:spLocks noGrp="1"/>
          </p:cNvSpPr>
          <p:nvPr>
            <p:ph type="sldNum" sz="quarter" idx="10"/>
          </p:nvPr>
        </p:nvSpPr>
        <p:spPr/>
        <p:txBody>
          <a:bodyPr/>
          <a:lstStyle/>
          <a:p>
            <a:fld id="{73E9330B-B1DA-214B-A229-0CB8492B91A5}" type="slidenum">
              <a:rPr lang="en-US" smtClean="0"/>
              <a:pPr/>
              <a:t>11</a:t>
            </a:fld>
            <a:endParaRPr lang="en-US" dirty="0"/>
          </a:p>
        </p:txBody>
      </p:sp>
    </p:spTree>
    <p:extLst>
      <p:ext uri="{BB962C8B-B14F-4D97-AF65-F5344CB8AC3E}">
        <p14:creationId xmlns:p14="http://schemas.microsoft.com/office/powerpoint/2010/main" val="35258702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Simple to use</a:t>
            </a:r>
            <a:r>
              <a:rPr lang="en-US" baseline="0" dirty="0"/>
              <a:t>, very poor support for the writing (no </a:t>
            </a:r>
            <a:r>
              <a:rPr lang="en-US" baseline="0" dirty="0" err="1"/>
              <a:t>intellisense</a:t>
            </a:r>
            <a:r>
              <a:rPr lang="en-US" baseline="0" dirty="0"/>
              <a:t> or debug before the execution).</a:t>
            </a:r>
          </a:p>
          <a:p>
            <a:r>
              <a:rPr lang="en-US" baseline="0" dirty="0"/>
              <a:t>Special references needed to handle the Revit API, in particular</a:t>
            </a:r>
          </a:p>
          <a:p>
            <a:pPr marL="342900" indent="-342900">
              <a:buFont typeface="Arial" panose="020B0604020202020204" pitchFamily="34" charset="0"/>
              <a:buChar char="•"/>
            </a:pPr>
            <a:r>
              <a:rPr lang="en-US" baseline="0" dirty="0"/>
              <a:t>A </a:t>
            </a:r>
            <a:r>
              <a:rPr lang="en-US" baseline="0" dirty="0" err="1"/>
              <a:t>TransactionManager</a:t>
            </a:r>
            <a:r>
              <a:rPr lang="en-US" baseline="0" dirty="0"/>
              <a:t> that handles the transaction context so that the while Dynamo graphs run into one transaction and performs the Rollback() in case of an error or a crash</a:t>
            </a:r>
          </a:p>
          <a:p>
            <a:pPr marL="342900" indent="-342900">
              <a:buFont typeface="Arial" panose="020B0604020202020204" pitchFamily="34" charset="0"/>
              <a:buChar char="•"/>
            </a:pPr>
            <a:r>
              <a:rPr lang="en-US" baseline="0" dirty="0"/>
              <a:t>Geometry conversion that can translate Dynamo geometry objects into Revit geometry object (for instance in Dynamo Point and Vector are two distinct objects but for Revit they are treated the same way as XYZ objects)</a:t>
            </a:r>
          </a:p>
          <a:p>
            <a:pPr marL="342900" indent="-342900">
              <a:buFont typeface="Arial" panose="020B0604020202020204" pitchFamily="34" charset="0"/>
              <a:buChar char="•"/>
            </a:pPr>
            <a:r>
              <a:rPr lang="en-US" baseline="0" dirty="0" err="1"/>
              <a:t>RevitNodes</a:t>
            </a:r>
            <a:r>
              <a:rPr lang="en-US" baseline="0" dirty="0"/>
              <a:t> that can translate the </a:t>
            </a:r>
            <a:r>
              <a:rPr lang="en-US" baseline="0" dirty="0" err="1"/>
              <a:t>DynamoRevit</a:t>
            </a:r>
            <a:r>
              <a:rPr lang="en-US" baseline="0" dirty="0"/>
              <a:t> objects into Revit objects (the names may be the same but the classes in </a:t>
            </a:r>
            <a:r>
              <a:rPr lang="en-US" baseline="0" dirty="0" err="1"/>
              <a:t>DynamoRevit</a:t>
            </a:r>
            <a:r>
              <a:rPr lang="en-US" baseline="0" dirty="0"/>
              <a:t> don’t necessarily have the same methods and properties</a:t>
            </a:r>
          </a:p>
          <a:p>
            <a:pPr marL="342900" indent="-342900">
              <a:buFont typeface="Arial" panose="020B0604020202020204" pitchFamily="34" charset="0"/>
              <a:buChar char="•"/>
            </a:pPr>
            <a:endParaRPr lang="en-US" baseline="0" dirty="0"/>
          </a:p>
          <a:p>
            <a:pPr marL="0" indent="0">
              <a:buFont typeface="Arial" panose="020B0604020202020204" pitchFamily="34" charset="0"/>
              <a:buNone/>
            </a:pPr>
            <a:r>
              <a:rPr lang="en-US" baseline="0" dirty="0"/>
              <a:t>Python script let the user have a better and more complete experience and can integrate more of the API.</a:t>
            </a:r>
          </a:p>
          <a:p>
            <a:pPr marL="0" indent="0">
              <a:buFont typeface="Arial" panose="020B0604020202020204" pitchFamily="34" charset="0"/>
              <a:buNone/>
            </a:pPr>
            <a:r>
              <a:rPr lang="en-US" baseline="0" dirty="0"/>
              <a:t>Adding the right references makes possible to interact with other software platforms (such as AutoCAD).</a:t>
            </a:r>
            <a:endParaRPr lang="en-US" dirty="0"/>
          </a:p>
        </p:txBody>
      </p:sp>
      <p:sp>
        <p:nvSpPr>
          <p:cNvPr id="4" name="Slide Number Placeholder 3"/>
          <p:cNvSpPr>
            <a:spLocks noGrp="1"/>
          </p:cNvSpPr>
          <p:nvPr>
            <p:ph type="sldNum" sz="quarter" idx="10"/>
          </p:nvPr>
        </p:nvSpPr>
        <p:spPr/>
        <p:txBody>
          <a:bodyPr/>
          <a:lstStyle/>
          <a:p>
            <a:fld id="{73E9330B-B1DA-214B-A229-0CB8492B91A5}" type="slidenum">
              <a:rPr lang="en-US" smtClean="0"/>
              <a:pPr/>
              <a:t>30</a:t>
            </a:fld>
            <a:endParaRPr lang="en-US" dirty="0"/>
          </a:p>
        </p:txBody>
      </p:sp>
    </p:spTree>
    <p:extLst>
      <p:ext uri="{BB962C8B-B14F-4D97-AF65-F5344CB8AC3E}">
        <p14:creationId xmlns:p14="http://schemas.microsoft.com/office/powerpoint/2010/main" val="10566149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BDD7571-E87A-5642-8000-463B5F50396D}" type="slidenum">
              <a:rPr lang="en-US" smtClean="0"/>
              <a:pPr/>
              <a:t>34</a:t>
            </a:fld>
            <a:endParaRPr lang="en-US"/>
          </a:p>
        </p:txBody>
      </p:sp>
    </p:spTree>
    <p:extLst>
      <p:ext uri="{BB962C8B-B14F-4D97-AF65-F5344CB8AC3E}">
        <p14:creationId xmlns:p14="http://schemas.microsoft.com/office/powerpoint/2010/main" val="14229481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Graph Usage Tracker</a:t>
            </a:r>
          </a:p>
          <a:p>
            <a:r>
              <a:rPr lang="en-US" dirty="0"/>
              <a:t>Rating score for graph recommendation</a:t>
            </a:r>
          </a:p>
          <a:p>
            <a:r>
              <a:rPr lang="en-US" dirty="0"/>
              <a:t>Links</a:t>
            </a:r>
            <a:r>
              <a:rPr lang="en-US" baseline="0" dirty="0"/>
              <a:t> to external references</a:t>
            </a:r>
          </a:p>
          <a:p>
            <a:endParaRPr lang="en-US" dirty="0"/>
          </a:p>
        </p:txBody>
      </p:sp>
      <p:sp>
        <p:nvSpPr>
          <p:cNvPr id="4" name="Slide Number Placeholder 3"/>
          <p:cNvSpPr>
            <a:spLocks noGrp="1"/>
          </p:cNvSpPr>
          <p:nvPr>
            <p:ph type="sldNum" sz="quarter" idx="10"/>
          </p:nvPr>
        </p:nvSpPr>
        <p:spPr/>
        <p:txBody>
          <a:bodyPr/>
          <a:lstStyle/>
          <a:p>
            <a:fld id="{2BDD7571-E87A-5642-8000-463B5F50396D}" type="slidenum">
              <a:rPr lang="en-US" smtClean="0"/>
              <a:pPr/>
              <a:t>36</a:t>
            </a:fld>
            <a:endParaRPr lang="en-US"/>
          </a:p>
        </p:txBody>
      </p:sp>
    </p:spTree>
    <p:extLst>
      <p:ext uri="{BB962C8B-B14F-4D97-AF65-F5344CB8AC3E}">
        <p14:creationId xmlns:p14="http://schemas.microsoft.com/office/powerpoint/2010/main" val="30724015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File: Example 01.dyn</a:t>
            </a:r>
          </a:p>
          <a:p>
            <a:endParaRPr lang="en-GB" dirty="0"/>
          </a:p>
          <a:p>
            <a:r>
              <a:rPr lang="en-GB" sz="2100" b="0" i="0" kern="1200" dirty="0">
                <a:solidFill>
                  <a:schemeClr val="tx1"/>
                </a:solidFill>
                <a:effectLst/>
                <a:latin typeface="Artifakt ElementOfc" panose="020B0504020101020102" pitchFamily="34" charset="0"/>
                <a:ea typeface="+mn-ea"/>
                <a:cs typeface="+mn-cs"/>
              </a:rPr>
              <a:t>Adding complexity</a:t>
            </a:r>
          </a:p>
          <a:p>
            <a:r>
              <a:rPr lang="en-GB" sz="2100" b="0" i="0" kern="1200" dirty="0">
                <a:solidFill>
                  <a:schemeClr val="tx1"/>
                </a:solidFill>
                <a:effectLst/>
                <a:latin typeface="Artifakt ElementOfc" panose="020B0504020101020102" pitchFamily="34" charset="0"/>
                <a:ea typeface="+mn-ea"/>
                <a:cs typeface="+mn-cs"/>
              </a:rPr>
              <a:t>Starting simple and building complexity is an effective way to incrementally develop</a:t>
            </a:r>
          </a:p>
          <a:p>
            <a:endParaRPr lang="en-GB" dirty="0"/>
          </a:p>
        </p:txBody>
      </p:sp>
      <p:sp>
        <p:nvSpPr>
          <p:cNvPr id="4" name="Slide Number Placeholder 3"/>
          <p:cNvSpPr>
            <a:spLocks noGrp="1"/>
          </p:cNvSpPr>
          <p:nvPr>
            <p:ph type="sldNum" sz="quarter" idx="10"/>
          </p:nvPr>
        </p:nvSpPr>
        <p:spPr/>
        <p:txBody>
          <a:bodyPr/>
          <a:lstStyle/>
          <a:p>
            <a:fld id="{73E9330B-B1DA-214B-A229-0CB8492B91A5}" type="slidenum">
              <a:rPr lang="en-US" smtClean="0"/>
              <a:pPr/>
              <a:t>42</a:t>
            </a:fld>
            <a:endParaRPr lang="en-US" dirty="0"/>
          </a:p>
        </p:txBody>
      </p:sp>
    </p:spTree>
    <p:extLst>
      <p:ext uri="{BB962C8B-B14F-4D97-AF65-F5344CB8AC3E}">
        <p14:creationId xmlns:p14="http://schemas.microsoft.com/office/powerpoint/2010/main" val="11765597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73E9330B-B1DA-214B-A229-0CB8492B91A5}" type="slidenum">
              <a:rPr lang="en-US" smtClean="0"/>
              <a:pPr/>
              <a:t>45</a:t>
            </a:fld>
            <a:endParaRPr lang="en-US" dirty="0"/>
          </a:p>
        </p:txBody>
      </p:sp>
    </p:spTree>
    <p:extLst>
      <p:ext uri="{BB962C8B-B14F-4D97-AF65-F5344CB8AC3E}">
        <p14:creationId xmlns:p14="http://schemas.microsoft.com/office/powerpoint/2010/main" val="14384000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E2C8280-5F62-3D48-BBB9-576BF0EE92F4}" type="slidenum">
              <a:rPr lang="uk-UA" smtClean="0"/>
              <a:pPr/>
              <a:t>47</a:t>
            </a:fld>
            <a:endParaRPr lang="uk-UA"/>
          </a:p>
        </p:txBody>
      </p:sp>
    </p:spTree>
    <p:extLst>
      <p:ext uri="{BB962C8B-B14F-4D97-AF65-F5344CB8AC3E}">
        <p14:creationId xmlns:p14="http://schemas.microsoft.com/office/powerpoint/2010/main" val="4802674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Shortest: or “Zip”, the number of items in the output will match the one in the shortest list of inputs, the execution combines elements at the same index position in all the list, it stops when it reaches the last item in the shortest list.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Longest: the number of items in the output will match the one in the longest list of inputs, the last item on the shortest list will be used to complete the execution over the remaining items in the longest input.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Cross Product: Each item in an input list is combined with the items of the other input lists, the number of items in the output is equal to the product of the number of items in the input lists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endParaRPr lang="en-US" dirty="0"/>
          </a:p>
        </p:txBody>
      </p:sp>
      <p:sp>
        <p:nvSpPr>
          <p:cNvPr id="4" name="Slide Number Placeholder 3"/>
          <p:cNvSpPr>
            <a:spLocks noGrp="1"/>
          </p:cNvSpPr>
          <p:nvPr>
            <p:ph type="sldNum" sz="quarter" idx="10"/>
          </p:nvPr>
        </p:nvSpPr>
        <p:spPr/>
        <p:txBody>
          <a:bodyPr/>
          <a:lstStyle/>
          <a:p>
            <a:fld id="{8E2C8280-5F62-3D48-BBB9-576BF0EE92F4}" type="slidenum">
              <a:rPr lang="uk-UA" smtClean="0"/>
              <a:pPr/>
              <a:t>48</a:t>
            </a:fld>
            <a:endParaRPr lang="uk-UA"/>
          </a:p>
        </p:txBody>
      </p:sp>
    </p:spTree>
    <p:extLst>
      <p:ext uri="{BB962C8B-B14F-4D97-AF65-F5344CB8AC3E}">
        <p14:creationId xmlns:p14="http://schemas.microsoft.com/office/powerpoint/2010/main" val="20247031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812810" rtl="0" eaLnBrk="1" fontAlgn="auto" latinLnBrk="0" hangingPunct="1">
              <a:lnSpc>
                <a:spcPct val="100000"/>
              </a:lnSpc>
              <a:spcBef>
                <a:spcPts val="0"/>
              </a:spcBef>
              <a:spcAft>
                <a:spcPts val="0"/>
              </a:spcAft>
              <a:buClrTx/>
              <a:buSzTx/>
              <a:buFontTx/>
              <a:buNone/>
              <a:tabLst/>
              <a:defRPr/>
            </a:pPr>
            <a:r>
              <a:rPr lang="en-GB" dirty="0"/>
              <a:t>Instructions:</a:t>
            </a:r>
          </a:p>
          <a:p>
            <a:r>
              <a:rPr lang="en-GB" sz="2100" kern="1200" dirty="0">
                <a:solidFill>
                  <a:schemeClr val="tx1"/>
                </a:solidFill>
                <a:effectLst/>
                <a:latin typeface="Artifakt ElementOfc" panose="020B0504020101020102" pitchFamily="34" charset="0"/>
                <a:ea typeface="+mn-ea"/>
                <a:cs typeface="+mn-cs"/>
              </a:rPr>
              <a:t>Create two ranges: 0</a:t>
            </a:r>
            <a:r>
              <a:rPr lang="en-GB" dirty="0"/>
              <a:t>..</a:t>
            </a:r>
            <a:r>
              <a:rPr lang="en-GB" sz="2100" kern="1200" dirty="0">
                <a:solidFill>
                  <a:schemeClr val="tx1"/>
                </a:solidFill>
                <a:effectLst/>
                <a:latin typeface="Artifakt ElementOfc" panose="020B0504020101020102" pitchFamily="34" charset="0"/>
                <a:ea typeface="+mn-ea"/>
                <a:cs typeface="+mn-cs"/>
              </a:rPr>
              <a:t>10</a:t>
            </a:r>
            <a:r>
              <a:rPr lang="en-GB" dirty="0"/>
              <a:t>; and {</a:t>
            </a:r>
            <a:r>
              <a:rPr lang="en-GB" sz="2100" kern="1200" dirty="0">
                <a:solidFill>
                  <a:schemeClr val="tx1"/>
                </a:solidFill>
                <a:effectLst/>
                <a:latin typeface="Artifakt ElementOfc" panose="020B0504020101020102" pitchFamily="34" charset="0"/>
                <a:ea typeface="+mn-ea"/>
                <a:cs typeface="+mn-cs"/>
              </a:rPr>
              <a:t>0</a:t>
            </a:r>
            <a:r>
              <a:rPr lang="en-GB" dirty="0"/>
              <a:t>,</a:t>
            </a:r>
            <a:r>
              <a:rPr lang="en-GB" sz="2100" kern="1200" dirty="0">
                <a:solidFill>
                  <a:schemeClr val="tx1"/>
                </a:solidFill>
                <a:effectLst/>
                <a:latin typeface="Artifakt ElementOfc" panose="020B0504020101020102" pitchFamily="34" charset="0"/>
                <a:ea typeface="+mn-ea"/>
                <a:cs typeface="+mn-cs"/>
              </a:rPr>
              <a:t>0.8</a:t>
            </a:r>
            <a:r>
              <a:rPr lang="en-GB" dirty="0"/>
              <a:t>,</a:t>
            </a:r>
            <a:r>
              <a:rPr lang="en-GB" sz="2100" kern="1200" dirty="0">
                <a:solidFill>
                  <a:schemeClr val="tx1"/>
                </a:solidFill>
                <a:effectLst/>
                <a:latin typeface="Artifakt ElementOfc" panose="020B0504020101020102" pitchFamily="34" charset="0"/>
                <a:ea typeface="+mn-ea"/>
                <a:cs typeface="+mn-cs"/>
              </a:rPr>
              <a:t>1.5</a:t>
            </a:r>
            <a:r>
              <a:rPr lang="en-GB" dirty="0"/>
              <a:t>,</a:t>
            </a:r>
            <a:r>
              <a:rPr lang="en-GB" sz="2100" kern="1200" dirty="0">
                <a:solidFill>
                  <a:schemeClr val="tx1"/>
                </a:solidFill>
                <a:effectLst/>
                <a:latin typeface="Artifakt ElementOfc" panose="020B0504020101020102" pitchFamily="34" charset="0"/>
                <a:ea typeface="+mn-ea"/>
                <a:cs typeface="+mn-cs"/>
              </a:rPr>
              <a:t>3</a:t>
            </a:r>
            <a:r>
              <a:rPr lang="en-GB" dirty="0"/>
              <a:t>,</a:t>
            </a:r>
            <a:r>
              <a:rPr lang="en-GB" sz="2100" kern="1200" dirty="0">
                <a:solidFill>
                  <a:schemeClr val="tx1"/>
                </a:solidFill>
                <a:effectLst/>
                <a:latin typeface="Artifakt ElementOfc" panose="020B0504020101020102" pitchFamily="34" charset="0"/>
                <a:ea typeface="+mn-ea"/>
                <a:cs typeface="+mn-cs"/>
              </a:rPr>
              <a:t>4.5</a:t>
            </a:r>
            <a:r>
              <a:rPr lang="en-GB" dirty="0"/>
              <a:t>,</a:t>
            </a:r>
            <a:r>
              <a:rPr lang="en-GB" sz="2100" kern="1200" dirty="0">
                <a:solidFill>
                  <a:schemeClr val="tx1"/>
                </a:solidFill>
                <a:effectLst/>
                <a:latin typeface="Artifakt ElementOfc" panose="020B0504020101020102" pitchFamily="34" charset="0"/>
                <a:ea typeface="+mn-ea"/>
                <a:cs typeface="+mn-cs"/>
              </a:rPr>
              <a:t>4</a:t>
            </a:r>
            <a:r>
              <a:rPr lang="en-GB" dirty="0"/>
              <a:t>};</a:t>
            </a:r>
          </a:p>
          <a:p>
            <a:r>
              <a:rPr lang="en-GB" dirty="0"/>
              <a:t>Create these Boolean Expressions with these ranges</a:t>
            </a:r>
          </a:p>
        </p:txBody>
      </p:sp>
      <p:sp>
        <p:nvSpPr>
          <p:cNvPr id="4" name="Slide Number Placeholder 3"/>
          <p:cNvSpPr>
            <a:spLocks noGrp="1"/>
          </p:cNvSpPr>
          <p:nvPr>
            <p:ph type="sldNum" sz="quarter" idx="10"/>
          </p:nvPr>
        </p:nvSpPr>
        <p:spPr/>
        <p:txBody>
          <a:bodyPr/>
          <a:lstStyle/>
          <a:p>
            <a:fld id="{73E9330B-B1DA-214B-A229-0CB8492B91A5}" type="slidenum">
              <a:rPr lang="en-US" smtClean="0"/>
              <a:pPr/>
              <a:t>50</a:t>
            </a:fld>
            <a:endParaRPr lang="en-US" dirty="0"/>
          </a:p>
        </p:txBody>
      </p:sp>
    </p:spTree>
    <p:extLst>
      <p:ext uri="{BB962C8B-B14F-4D97-AF65-F5344CB8AC3E}">
        <p14:creationId xmlns:p14="http://schemas.microsoft.com/office/powerpoint/2010/main" val="1699433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2100" b="0" i="0" kern="1200" dirty="0">
                <a:solidFill>
                  <a:schemeClr val="tx1"/>
                </a:solidFill>
                <a:effectLst/>
                <a:latin typeface="Artifakt ElementOfc" panose="020B0504020101020102" pitchFamily="34" charset="0"/>
                <a:ea typeface="+mn-ea"/>
                <a:cs typeface="+mn-cs"/>
              </a:rPr>
              <a:t>Vectors, Planes, and Coordinate Systems make up the primary group of Abstract Geometry Types. They help us define location, orientation, and the spatial context for other geometry that describe shapes. </a:t>
            </a:r>
            <a:endParaRPr lang="en-GB" dirty="0"/>
          </a:p>
        </p:txBody>
      </p:sp>
      <p:sp>
        <p:nvSpPr>
          <p:cNvPr id="4" name="Slide Number Placeholder 3"/>
          <p:cNvSpPr>
            <a:spLocks noGrp="1"/>
          </p:cNvSpPr>
          <p:nvPr>
            <p:ph type="sldNum" sz="quarter" idx="10"/>
          </p:nvPr>
        </p:nvSpPr>
        <p:spPr/>
        <p:txBody>
          <a:bodyPr/>
          <a:lstStyle/>
          <a:p>
            <a:fld id="{73E9330B-B1DA-214B-A229-0CB8492B91A5}" type="slidenum">
              <a:rPr lang="en-US" smtClean="0"/>
              <a:pPr/>
              <a:t>81</a:t>
            </a:fld>
            <a:endParaRPr lang="en-US" dirty="0"/>
          </a:p>
        </p:txBody>
      </p:sp>
    </p:spTree>
    <p:extLst>
      <p:ext uri="{BB962C8B-B14F-4D97-AF65-F5344CB8AC3E}">
        <p14:creationId xmlns:p14="http://schemas.microsoft.com/office/powerpoint/2010/main" val="20093087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2100" b="0" i="0" kern="1200" dirty="0">
                <a:solidFill>
                  <a:schemeClr val="tx1"/>
                </a:solidFill>
                <a:effectLst/>
                <a:latin typeface="Artifakt ElementOfc" panose="020B0504020101020102" pitchFamily="34" charset="0"/>
                <a:ea typeface="+mn-ea"/>
                <a:cs typeface="+mn-cs"/>
              </a:rPr>
              <a:t>If the idea of relative difference is confusing, think of the Vector AB as "I'm standing at Point A, looking toward Point B." The direction, from here (A) to there (B), is our Vector.</a:t>
            </a:r>
            <a:endParaRPr lang="en-GB" dirty="0"/>
          </a:p>
        </p:txBody>
      </p:sp>
      <p:sp>
        <p:nvSpPr>
          <p:cNvPr id="4" name="Slide Number Placeholder 3"/>
          <p:cNvSpPr>
            <a:spLocks noGrp="1"/>
          </p:cNvSpPr>
          <p:nvPr>
            <p:ph type="sldNum" sz="quarter" idx="10"/>
          </p:nvPr>
        </p:nvSpPr>
        <p:spPr/>
        <p:txBody>
          <a:bodyPr/>
          <a:lstStyle/>
          <a:p>
            <a:fld id="{73E9330B-B1DA-214B-A229-0CB8492B91A5}" type="slidenum">
              <a:rPr lang="en-US" smtClean="0"/>
              <a:pPr/>
              <a:t>82</a:t>
            </a:fld>
            <a:endParaRPr lang="en-US" dirty="0"/>
          </a:p>
        </p:txBody>
      </p:sp>
    </p:spTree>
    <p:extLst>
      <p:ext uri="{BB962C8B-B14F-4D97-AF65-F5344CB8AC3E}">
        <p14:creationId xmlns:p14="http://schemas.microsoft.com/office/powerpoint/2010/main" val="20173958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Nodes can be placed in the workspace dragging and dropping from the library, there is a search bar at the top that helps filtering the nodes by name.</a:t>
            </a:r>
          </a:p>
          <a:p>
            <a:r>
              <a:rPr lang="en-US" dirty="0"/>
              <a:t>There</a:t>
            </a:r>
            <a:r>
              <a:rPr lang="en-US" baseline="0" dirty="0"/>
              <a:t> is also a context menu accessible via right click.</a:t>
            </a:r>
          </a:p>
          <a:p>
            <a:r>
              <a:rPr lang="en-US" baseline="0" dirty="0"/>
              <a:t>Dynamo is </a:t>
            </a:r>
            <a:r>
              <a:rPr lang="en-US" baseline="0" dirty="0" err="1"/>
              <a:t>unitless</a:t>
            </a:r>
            <a:r>
              <a:rPr lang="en-US" baseline="0" dirty="0"/>
              <a:t>: it reads the units of the Revit </a:t>
            </a:r>
            <a:r>
              <a:rPr lang="en-US" baseline="0" dirty="0" err="1"/>
              <a:t>UIDocument</a:t>
            </a:r>
            <a:r>
              <a:rPr lang="en-US" baseline="0" dirty="0"/>
              <a:t>, therefore it is linked to one Revit Document at a time.</a:t>
            </a:r>
          </a:p>
          <a:p>
            <a:r>
              <a:rPr lang="en-US" baseline="0" dirty="0"/>
              <a:t>Each graph can run  in three different mode: Manually (sort of “fire and forget”), Automatic (sort of dynamic model update that triggers as soon as a change is made to the graph or to the inputs), Periodically (it runs at time intervals).</a:t>
            </a:r>
          </a:p>
          <a:p>
            <a:r>
              <a:rPr lang="en-US" baseline="0" dirty="0"/>
              <a:t>Most of the nodes come with a default input value, hovering the mouse on an input port will show a balloon reporting remarks for the kind of input (kind of data and what format).</a:t>
            </a:r>
          </a:p>
          <a:p>
            <a:r>
              <a:rPr lang="en-US" baseline="0" dirty="0"/>
              <a:t>Nodes can be fed with one object or a list of objects and their behavior changes based on the lacing settings (Shortest, Longest, Cross Product).</a:t>
            </a:r>
          </a:p>
          <a:p>
            <a:r>
              <a:rPr lang="en-US" baseline="0" dirty="0"/>
              <a:t>At the bottom of the node there is a debugging feature that shows the result of the execution.</a:t>
            </a:r>
          </a:p>
          <a:p>
            <a:endParaRPr lang="en-US" dirty="0"/>
          </a:p>
        </p:txBody>
      </p:sp>
      <p:sp>
        <p:nvSpPr>
          <p:cNvPr id="4" name="Slide Number Placeholder 3"/>
          <p:cNvSpPr>
            <a:spLocks noGrp="1"/>
          </p:cNvSpPr>
          <p:nvPr>
            <p:ph type="sldNum" sz="quarter" idx="10"/>
          </p:nvPr>
        </p:nvSpPr>
        <p:spPr/>
        <p:txBody>
          <a:bodyPr/>
          <a:lstStyle/>
          <a:p>
            <a:fld id="{73E9330B-B1DA-214B-A229-0CB8492B91A5}" type="slidenum">
              <a:rPr lang="en-US" smtClean="0"/>
              <a:pPr/>
              <a:t>12</a:t>
            </a:fld>
            <a:endParaRPr lang="en-US" dirty="0"/>
          </a:p>
        </p:txBody>
      </p:sp>
    </p:spTree>
    <p:extLst>
      <p:ext uri="{BB962C8B-B14F-4D97-AF65-F5344CB8AC3E}">
        <p14:creationId xmlns:p14="http://schemas.microsoft.com/office/powerpoint/2010/main" val="408014528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Pl</a:t>
            </a:r>
            <a:r>
              <a:rPr lang="en-GB" sz="2100" b="0" i="0" kern="1200" dirty="0">
                <a:solidFill>
                  <a:schemeClr val="tx1"/>
                </a:solidFill>
                <a:effectLst/>
                <a:latin typeface="Artifakt ElementOfc" panose="020B0504020101020102" pitchFamily="34" charset="0"/>
                <a:ea typeface="+mn-ea"/>
                <a:cs typeface="+mn-cs"/>
              </a:rPr>
              <a:t>anes are two-dimensional abstract "Helpers." More specifically, Planes are conceptually “flat,” extending infinitely in two directions. Usually they are rendered as a smaller rectangle near their origin.</a:t>
            </a:r>
          </a:p>
          <a:p>
            <a:r>
              <a:rPr lang="en-GB" sz="2100" b="0" i="0" kern="1200" dirty="0">
                <a:solidFill>
                  <a:schemeClr val="tx1"/>
                </a:solidFill>
                <a:effectLst/>
                <a:latin typeface="Artifakt ElementOfc" panose="020B0504020101020102" pitchFamily="34" charset="0"/>
                <a:ea typeface="+mn-ea"/>
                <a:cs typeface="+mn-cs"/>
              </a:rPr>
              <a:t>each Plane has an Origin, X Direction, Y Direction, and a Z (Up) Direction.</a:t>
            </a:r>
          </a:p>
          <a:p>
            <a:endParaRPr lang="en-GB" dirty="0"/>
          </a:p>
        </p:txBody>
      </p:sp>
      <p:sp>
        <p:nvSpPr>
          <p:cNvPr id="4" name="Slide Number Placeholder 3"/>
          <p:cNvSpPr>
            <a:spLocks noGrp="1"/>
          </p:cNvSpPr>
          <p:nvPr>
            <p:ph type="sldNum" sz="quarter" idx="10"/>
          </p:nvPr>
        </p:nvSpPr>
        <p:spPr/>
        <p:txBody>
          <a:bodyPr/>
          <a:lstStyle/>
          <a:p>
            <a:fld id="{73E9330B-B1DA-214B-A229-0CB8492B91A5}" type="slidenum">
              <a:rPr lang="en-US" smtClean="0"/>
              <a:pPr/>
              <a:t>83</a:t>
            </a:fld>
            <a:endParaRPr lang="en-US" dirty="0"/>
          </a:p>
        </p:txBody>
      </p:sp>
    </p:spTree>
    <p:extLst>
      <p:ext uri="{BB962C8B-B14F-4D97-AF65-F5344CB8AC3E}">
        <p14:creationId xmlns:p14="http://schemas.microsoft.com/office/powerpoint/2010/main" val="21539806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2100" b="0" i="0" kern="1200" dirty="0">
                <a:solidFill>
                  <a:schemeClr val="tx1"/>
                </a:solidFill>
                <a:effectLst/>
                <a:latin typeface="Artifakt ElementOfc" panose="020B0504020101020102" pitchFamily="34" charset="0"/>
                <a:ea typeface="+mn-ea"/>
                <a:cs typeface="+mn-cs"/>
              </a:rPr>
              <a:t>Although they are abstract, Coordinate Systems also have an origin position so we can locate them in space.</a:t>
            </a:r>
          </a:p>
          <a:p>
            <a:r>
              <a:rPr lang="en-GB" sz="2100" b="0" i="0" kern="1200" dirty="0">
                <a:solidFill>
                  <a:schemeClr val="tx1"/>
                </a:solidFill>
                <a:effectLst/>
                <a:latin typeface="Artifakt ElementOfc" panose="020B0504020101020102" pitchFamily="34" charset="0"/>
                <a:ea typeface="+mn-ea"/>
                <a:cs typeface="+mn-cs"/>
              </a:rPr>
              <a:t>In Dynamo, Coordinate Systems are rendered in the Background Preview as a point (origin) and lines defining the axes (X is red, Y is green, and Z is blue following convention)</a:t>
            </a:r>
          </a:p>
          <a:p>
            <a:endParaRPr lang="en-GB" dirty="0"/>
          </a:p>
        </p:txBody>
      </p:sp>
      <p:sp>
        <p:nvSpPr>
          <p:cNvPr id="4" name="Slide Number Placeholder 3"/>
          <p:cNvSpPr>
            <a:spLocks noGrp="1"/>
          </p:cNvSpPr>
          <p:nvPr>
            <p:ph type="sldNum" sz="quarter" idx="10"/>
          </p:nvPr>
        </p:nvSpPr>
        <p:spPr/>
        <p:txBody>
          <a:bodyPr/>
          <a:lstStyle/>
          <a:p>
            <a:fld id="{73E9330B-B1DA-214B-A229-0CB8492B91A5}" type="slidenum">
              <a:rPr lang="en-US" smtClean="0"/>
              <a:pPr/>
              <a:t>84</a:t>
            </a:fld>
            <a:endParaRPr lang="en-US" dirty="0"/>
          </a:p>
        </p:txBody>
      </p:sp>
    </p:spTree>
    <p:extLst>
      <p:ext uri="{BB962C8B-B14F-4D97-AF65-F5344CB8AC3E}">
        <p14:creationId xmlns:p14="http://schemas.microsoft.com/office/powerpoint/2010/main" val="141872766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indent="-457200">
              <a:buFont typeface="+mj-lt"/>
              <a:buAutoNum type="arabicPeriod"/>
            </a:pPr>
            <a:r>
              <a:rPr lang="en-GB" sz="2100" b="0" i="0" kern="1200" dirty="0">
                <a:solidFill>
                  <a:schemeClr val="tx1"/>
                </a:solidFill>
                <a:effectLst/>
                <a:latin typeface="Artifakt ElementOfc" panose="020B0504020101020102" pitchFamily="34" charset="0"/>
                <a:ea typeface="+mn-ea"/>
                <a:cs typeface="+mn-cs"/>
              </a:rPr>
              <a:t>Line</a:t>
            </a:r>
          </a:p>
          <a:p>
            <a:pPr marL="457200" indent="-457200">
              <a:buFont typeface="+mj-lt"/>
              <a:buAutoNum type="arabicPeriod"/>
            </a:pPr>
            <a:r>
              <a:rPr lang="en-GB" sz="2100" b="0" i="0" kern="1200" dirty="0">
                <a:solidFill>
                  <a:schemeClr val="tx1"/>
                </a:solidFill>
                <a:effectLst/>
                <a:latin typeface="Artifakt ElementOfc" panose="020B0504020101020102" pitchFamily="34" charset="0"/>
                <a:ea typeface="+mn-ea"/>
                <a:cs typeface="+mn-cs"/>
              </a:rPr>
              <a:t>Polyline</a:t>
            </a:r>
          </a:p>
          <a:p>
            <a:pPr marL="457200" indent="-457200">
              <a:buFont typeface="+mj-lt"/>
              <a:buAutoNum type="arabicPeriod"/>
            </a:pPr>
            <a:r>
              <a:rPr lang="en-GB" sz="2100" b="0" i="0" kern="1200" dirty="0">
                <a:solidFill>
                  <a:schemeClr val="tx1"/>
                </a:solidFill>
                <a:effectLst/>
                <a:latin typeface="Artifakt ElementOfc" panose="020B0504020101020102" pitchFamily="34" charset="0"/>
                <a:ea typeface="+mn-ea"/>
                <a:cs typeface="+mn-cs"/>
              </a:rPr>
              <a:t>Arc</a:t>
            </a:r>
          </a:p>
          <a:p>
            <a:pPr marL="457200" indent="-457200">
              <a:buFont typeface="+mj-lt"/>
              <a:buAutoNum type="arabicPeriod"/>
            </a:pPr>
            <a:r>
              <a:rPr lang="en-GB" sz="2100" b="0" i="0" kern="1200" dirty="0">
                <a:solidFill>
                  <a:schemeClr val="tx1"/>
                </a:solidFill>
                <a:effectLst/>
                <a:latin typeface="Artifakt ElementOfc" panose="020B0504020101020102" pitchFamily="34" charset="0"/>
                <a:ea typeface="+mn-ea"/>
                <a:cs typeface="+mn-cs"/>
              </a:rPr>
              <a:t>Circle</a:t>
            </a:r>
          </a:p>
          <a:p>
            <a:pPr marL="457200" indent="-457200">
              <a:buFont typeface="+mj-lt"/>
              <a:buAutoNum type="arabicPeriod"/>
            </a:pPr>
            <a:r>
              <a:rPr lang="en-GB" sz="2100" b="0" i="0" kern="1200" dirty="0">
                <a:solidFill>
                  <a:schemeClr val="tx1"/>
                </a:solidFill>
                <a:effectLst/>
                <a:latin typeface="Artifakt ElementOfc" panose="020B0504020101020102" pitchFamily="34" charset="0"/>
                <a:ea typeface="+mn-ea"/>
                <a:cs typeface="+mn-cs"/>
              </a:rPr>
              <a:t>Ellipse</a:t>
            </a:r>
          </a:p>
          <a:p>
            <a:pPr marL="457200" indent="-457200">
              <a:buFont typeface="+mj-lt"/>
              <a:buAutoNum type="arabicPeriod"/>
            </a:pPr>
            <a:r>
              <a:rPr lang="en-GB" sz="2100" b="0" i="0" kern="1200" dirty="0">
                <a:solidFill>
                  <a:schemeClr val="tx1"/>
                </a:solidFill>
                <a:effectLst/>
                <a:latin typeface="Artifakt ElementOfc" panose="020B0504020101020102" pitchFamily="34" charset="0"/>
                <a:ea typeface="+mn-ea"/>
                <a:cs typeface="+mn-cs"/>
              </a:rPr>
              <a:t>NURBS Curve</a:t>
            </a:r>
          </a:p>
          <a:p>
            <a:pPr marL="457200" indent="-457200">
              <a:buFont typeface="+mj-lt"/>
              <a:buAutoNum type="arabicPeriod"/>
            </a:pPr>
            <a:r>
              <a:rPr lang="en-GB" sz="2100" b="0" i="0" kern="1200" dirty="0" err="1">
                <a:solidFill>
                  <a:schemeClr val="tx1"/>
                </a:solidFill>
                <a:effectLst/>
                <a:latin typeface="Artifakt ElementOfc" panose="020B0504020101020102" pitchFamily="34" charset="0"/>
                <a:ea typeface="+mn-ea"/>
                <a:cs typeface="+mn-cs"/>
              </a:rPr>
              <a:t>Polycurve</a:t>
            </a:r>
            <a:endParaRPr lang="en-GB" sz="2100" b="0" i="0" kern="1200" dirty="0">
              <a:solidFill>
                <a:schemeClr val="tx1"/>
              </a:solidFill>
              <a:effectLst/>
              <a:latin typeface="Artifakt ElementOfc" panose="020B0504020101020102" pitchFamily="34" charset="0"/>
              <a:ea typeface="+mn-ea"/>
              <a:cs typeface="+mn-cs"/>
            </a:endParaRPr>
          </a:p>
          <a:p>
            <a:pPr marL="457200" indent="-457200">
              <a:buFont typeface="+mj-lt"/>
              <a:buAutoNum type="arabicPeriod"/>
            </a:pPr>
            <a:endParaRPr lang="en-GB" sz="2100" b="0" i="0" kern="1200" dirty="0">
              <a:solidFill>
                <a:schemeClr val="tx1"/>
              </a:solidFill>
              <a:effectLst/>
              <a:latin typeface="Artifakt ElementOfc" panose="020B0504020101020102" pitchFamily="34" charset="0"/>
              <a:ea typeface="+mn-ea"/>
              <a:cs typeface="+mn-cs"/>
            </a:endParaRPr>
          </a:p>
          <a:p>
            <a:endParaRPr lang="en-GB" dirty="0"/>
          </a:p>
        </p:txBody>
      </p:sp>
      <p:sp>
        <p:nvSpPr>
          <p:cNvPr id="4" name="Slide Number Placeholder 3"/>
          <p:cNvSpPr>
            <a:spLocks noGrp="1"/>
          </p:cNvSpPr>
          <p:nvPr>
            <p:ph type="sldNum" sz="quarter" idx="10"/>
          </p:nvPr>
        </p:nvSpPr>
        <p:spPr/>
        <p:txBody>
          <a:bodyPr/>
          <a:lstStyle/>
          <a:p>
            <a:fld id="{73E9330B-B1DA-214B-A229-0CB8492B91A5}" type="slidenum">
              <a:rPr lang="en-US" smtClean="0"/>
              <a:pPr/>
              <a:t>86</a:t>
            </a:fld>
            <a:endParaRPr lang="en-US" dirty="0"/>
          </a:p>
        </p:txBody>
      </p:sp>
    </p:spTree>
    <p:extLst>
      <p:ext uri="{BB962C8B-B14F-4D97-AF65-F5344CB8AC3E}">
        <p14:creationId xmlns:p14="http://schemas.microsoft.com/office/powerpoint/2010/main" val="418644930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NURBS (Non-uniform Rational Basis Splines) are mathematical representations that can accurately model any shape from a simple two dimensional Line, Circle, Arc, or Rectangle to the most complex three-dimensional free-form organic Curve.</a:t>
            </a:r>
          </a:p>
        </p:txBody>
      </p:sp>
      <p:sp>
        <p:nvSpPr>
          <p:cNvPr id="4" name="Slide Number Placeholder 3"/>
          <p:cNvSpPr>
            <a:spLocks noGrp="1"/>
          </p:cNvSpPr>
          <p:nvPr>
            <p:ph type="sldNum" sz="quarter" idx="10"/>
          </p:nvPr>
        </p:nvSpPr>
        <p:spPr/>
        <p:txBody>
          <a:bodyPr/>
          <a:lstStyle/>
          <a:p>
            <a:fld id="{73E9330B-B1DA-214B-A229-0CB8492B91A5}" type="slidenum">
              <a:rPr lang="en-US" smtClean="0"/>
              <a:pPr/>
              <a:t>87</a:t>
            </a:fld>
            <a:endParaRPr lang="en-US" dirty="0"/>
          </a:p>
        </p:txBody>
      </p:sp>
    </p:spTree>
    <p:extLst>
      <p:ext uri="{BB962C8B-B14F-4D97-AF65-F5344CB8AC3E}">
        <p14:creationId xmlns:p14="http://schemas.microsoft.com/office/powerpoint/2010/main" val="372243746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2100" b="0" i="0" kern="1200" dirty="0">
                <a:solidFill>
                  <a:schemeClr val="tx1"/>
                </a:solidFill>
                <a:effectLst/>
                <a:latin typeface="Artifakt ElementOfc" panose="020B0504020101020102" pitchFamily="34" charset="0"/>
                <a:ea typeface="+mn-ea"/>
                <a:cs typeface="+mn-cs"/>
              </a:rPr>
              <a:t>Surface</a:t>
            </a:r>
          </a:p>
          <a:p>
            <a:r>
              <a:rPr lang="en-GB" sz="2100" b="0" i="0" kern="1200" dirty="0">
                <a:solidFill>
                  <a:schemeClr val="tx1"/>
                </a:solidFill>
                <a:effectLst/>
                <a:latin typeface="Artifakt ElementOfc" panose="020B0504020101020102" pitchFamily="34" charset="0"/>
                <a:ea typeface="+mn-ea"/>
                <a:cs typeface="+mn-cs"/>
              </a:rPr>
              <a:t>U Isocurve</a:t>
            </a:r>
          </a:p>
          <a:p>
            <a:r>
              <a:rPr lang="en-GB" sz="2100" b="0" i="0" kern="1200" dirty="0">
                <a:solidFill>
                  <a:schemeClr val="tx1"/>
                </a:solidFill>
                <a:effectLst/>
                <a:latin typeface="Artifakt ElementOfc" panose="020B0504020101020102" pitchFamily="34" charset="0"/>
                <a:ea typeface="+mn-ea"/>
                <a:cs typeface="+mn-cs"/>
              </a:rPr>
              <a:t>V Isocurve</a:t>
            </a:r>
          </a:p>
          <a:p>
            <a:r>
              <a:rPr lang="en-GB" sz="2100" b="0" i="0" kern="1200" dirty="0">
                <a:solidFill>
                  <a:schemeClr val="tx1"/>
                </a:solidFill>
                <a:effectLst/>
                <a:latin typeface="Artifakt ElementOfc" panose="020B0504020101020102" pitchFamily="34" charset="0"/>
                <a:ea typeface="+mn-ea"/>
                <a:cs typeface="+mn-cs"/>
              </a:rPr>
              <a:t>UV Coordinate</a:t>
            </a:r>
          </a:p>
          <a:p>
            <a:r>
              <a:rPr lang="en-GB" sz="2100" b="0" i="0" kern="1200" dirty="0">
                <a:solidFill>
                  <a:schemeClr val="tx1"/>
                </a:solidFill>
                <a:effectLst/>
                <a:latin typeface="Artifakt ElementOfc" panose="020B0504020101020102" pitchFamily="34" charset="0"/>
                <a:ea typeface="+mn-ea"/>
                <a:cs typeface="+mn-cs"/>
              </a:rPr>
              <a:t>Perpendicular Plane</a:t>
            </a:r>
          </a:p>
          <a:p>
            <a:r>
              <a:rPr lang="en-GB" sz="2100" b="0" i="0" kern="1200" dirty="0">
                <a:solidFill>
                  <a:schemeClr val="tx1"/>
                </a:solidFill>
                <a:effectLst/>
                <a:latin typeface="Artifakt ElementOfc" panose="020B0504020101020102" pitchFamily="34" charset="0"/>
                <a:ea typeface="+mn-ea"/>
                <a:cs typeface="+mn-cs"/>
              </a:rPr>
              <a:t>Normal Vector</a:t>
            </a:r>
          </a:p>
          <a:p>
            <a:endParaRPr lang="en-GB" dirty="0"/>
          </a:p>
          <a:p>
            <a:r>
              <a:rPr lang="en-GB" sz="2100" b="0" i="0" kern="1200" dirty="0">
                <a:solidFill>
                  <a:schemeClr val="tx1"/>
                </a:solidFill>
                <a:effectLst/>
                <a:latin typeface="Artifakt ElementOfc" panose="020B0504020101020102" pitchFamily="34" charset="0"/>
                <a:ea typeface="+mn-ea"/>
                <a:cs typeface="+mn-cs"/>
              </a:rPr>
              <a:t>Surface is a mathematical shape defined by a function and two parameters, Instead of </a:t>
            </a:r>
            <a:r>
              <a:rPr lang="en-GB" dirty="0"/>
              <a:t>t</a:t>
            </a:r>
            <a:r>
              <a:rPr lang="en-GB" sz="2100" b="0" i="0" kern="1200" dirty="0">
                <a:solidFill>
                  <a:schemeClr val="tx1"/>
                </a:solidFill>
                <a:effectLst/>
                <a:latin typeface="Artifakt ElementOfc" panose="020B0504020101020102" pitchFamily="34" charset="0"/>
                <a:ea typeface="+mn-ea"/>
                <a:cs typeface="+mn-cs"/>
              </a:rPr>
              <a:t> for Curves, we use </a:t>
            </a:r>
            <a:r>
              <a:rPr lang="en-GB" dirty="0"/>
              <a:t>U</a:t>
            </a:r>
            <a:r>
              <a:rPr lang="en-GB" sz="2100" b="0" i="0" kern="1200" dirty="0">
                <a:solidFill>
                  <a:schemeClr val="tx1"/>
                </a:solidFill>
                <a:effectLst/>
                <a:latin typeface="Artifakt ElementOfc" panose="020B0504020101020102" pitchFamily="34" charset="0"/>
                <a:ea typeface="+mn-ea"/>
                <a:cs typeface="+mn-cs"/>
              </a:rPr>
              <a:t> and </a:t>
            </a:r>
            <a:r>
              <a:rPr lang="en-GB" dirty="0"/>
              <a:t>V</a:t>
            </a:r>
            <a:r>
              <a:rPr lang="en-GB" sz="2100" b="0" i="0" kern="1200" dirty="0">
                <a:solidFill>
                  <a:schemeClr val="tx1"/>
                </a:solidFill>
                <a:effectLst/>
                <a:latin typeface="Artifakt ElementOfc" panose="020B0504020101020102" pitchFamily="34" charset="0"/>
                <a:ea typeface="+mn-ea"/>
                <a:cs typeface="+mn-cs"/>
              </a:rPr>
              <a:t> to describe the corresponding parameter space. This means we have more geometrical data to draw from when working with this type of Geometry. For example, Curves have tangent vectors and normal planes (which can rotate or twist along the curve's length), whereas Surfaces have normal vectors and tangent planes that will be consistent in their orientation.</a:t>
            </a:r>
            <a:endParaRPr lang="en-GB" dirty="0"/>
          </a:p>
        </p:txBody>
      </p:sp>
      <p:sp>
        <p:nvSpPr>
          <p:cNvPr id="4" name="Slide Number Placeholder 3"/>
          <p:cNvSpPr>
            <a:spLocks noGrp="1"/>
          </p:cNvSpPr>
          <p:nvPr>
            <p:ph type="sldNum" sz="quarter" idx="10"/>
          </p:nvPr>
        </p:nvSpPr>
        <p:spPr/>
        <p:txBody>
          <a:bodyPr/>
          <a:lstStyle/>
          <a:p>
            <a:fld id="{73E9330B-B1DA-214B-A229-0CB8492B91A5}" type="slidenum">
              <a:rPr lang="en-US" smtClean="0"/>
              <a:pPr/>
              <a:t>88</a:t>
            </a:fld>
            <a:endParaRPr lang="en-US" dirty="0"/>
          </a:p>
        </p:txBody>
      </p:sp>
    </p:spTree>
    <p:extLst>
      <p:ext uri="{BB962C8B-B14F-4D97-AF65-F5344CB8AC3E}">
        <p14:creationId xmlns:p14="http://schemas.microsoft.com/office/powerpoint/2010/main" val="244763823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73E9330B-B1DA-214B-A229-0CB8492B91A5}" type="slidenum">
              <a:rPr lang="en-US" smtClean="0"/>
              <a:pPr/>
              <a:t>90</a:t>
            </a:fld>
            <a:endParaRPr lang="en-US" dirty="0"/>
          </a:p>
        </p:txBody>
      </p:sp>
    </p:spTree>
    <p:extLst>
      <p:ext uri="{BB962C8B-B14F-4D97-AF65-F5344CB8AC3E}">
        <p14:creationId xmlns:p14="http://schemas.microsoft.com/office/powerpoint/2010/main" val="73839080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73E9330B-B1DA-214B-A229-0CB8492B91A5}" type="slidenum">
              <a:rPr lang="en-US" smtClean="0"/>
              <a:pPr/>
              <a:t>92</a:t>
            </a:fld>
            <a:endParaRPr lang="en-US" dirty="0"/>
          </a:p>
        </p:txBody>
      </p:sp>
    </p:spTree>
    <p:extLst>
      <p:ext uri="{BB962C8B-B14F-4D97-AF65-F5344CB8AC3E}">
        <p14:creationId xmlns:p14="http://schemas.microsoft.com/office/powerpoint/2010/main" val="202103665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Access the Revit database and extract</a:t>
            </a:r>
            <a:r>
              <a:rPr lang="en-US" baseline="0" dirty="0"/>
              <a:t> object parameters and geometry information to pass to another platform.</a:t>
            </a:r>
          </a:p>
          <a:p>
            <a:r>
              <a:rPr lang="en-US" baseline="0" dirty="0"/>
              <a:t>In this example accessing to the analytical model of a complex roof structure to pass the information in a structural analysis software mapping the </a:t>
            </a:r>
            <a:r>
              <a:rPr lang="en-US" baseline="0" dirty="0" err="1"/>
              <a:t>ElementIds</a:t>
            </a:r>
            <a:r>
              <a:rPr lang="en-US" baseline="0" dirty="0"/>
              <a:t> and no extra plug-in required.</a:t>
            </a:r>
            <a:endParaRPr lang="en-US" dirty="0"/>
          </a:p>
        </p:txBody>
      </p:sp>
      <p:sp>
        <p:nvSpPr>
          <p:cNvPr id="4" name="Slide Number Placeholder 3"/>
          <p:cNvSpPr>
            <a:spLocks noGrp="1"/>
          </p:cNvSpPr>
          <p:nvPr>
            <p:ph type="sldNum" sz="quarter" idx="10"/>
          </p:nvPr>
        </p:nvSpPr>
        <p:spPr/>
        <p:txBody>
          <a:bodyPr/>
          <a:lstStyle/>
          <a:p>
            <a:fld id="{73E9330B-B1DA-214B-A229-0CB8492B91A5}" type="slidenum">
              <a:rPr lang="en-US" smtClean="0"/>
              <a:pPr/>
              <a:t>93</a:t>
            </a:fld>
            <a:endParaRPr lang="en-US" dirty="0"/>
          </a:p>
        </p:txBody>
      </p:sp>
    </p:spTree>
    <p:extLst>
      <p:ext uri="{BB962C8B-B14F-4D97-AF65-F5344CB8AC3E}">
        <p14:creationId xmlns:p14="http://schemas.microsoft.com/office/powerpoint/2010/main" val="98825023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ELK package</a:t>
            </a:r>
            <a:r>
              <a:rPr lang="en-US" baseline="0" dirty="0"/>
              <a:t> contains Methods to access ESRI API  and allows to read OSM files into Dynamo and create geometric entities that can be reused </a:t>
            </a:r>
            <a:r>
              <a:rPr lang="en-US" baseline="0"/>
              <a:t>in Revit for example</a:t>
            </a:r>
            <a:endParaRPr lang="en-US" dirty="0"/>
          </a:p>
        </p:txBody>
      </p:sp>
      <p:sp>
        <p:nvSpPr>
          <p:cNvPr id="4" name="Slide Number Placeholder 3"/>
          <p:cNvSpPr>
            <a:spLocks noGrp="1"/>
          </p:cNvSpPr>
          <p:nvPr>
            <p:ph type="sldNum" sz="quarter" idx="10"/>
          </p:nvPr>
        </p:nvSpPr>
        <p:spPr/>
        <p:txBody>
          <a:bodyPr/>
          <a:lstStyle/>
          <a:p>
            <a:fld id="{73E9330B-B1DA-214B-A229-0CB8492B91A5}" type="slidenum">
              <a:rPr lang="en-US" smtClean="0"/>
              <a:pPr/>
              <a:t>95</a:t>
            </a:fld>
            <a:endParaRPr lang="en-US" dirty="0"/>
          </a:p>
        </p:txBody>
      </p:sp>
    </p:spTree>
    <p:extLst>
      <p:ext uri="{BB962C8B-B14F-4D97-AF65-F5344CB8AC3E}">
        <p14:creationId xmlns:p14="http://schemas.microsoft.com/office/powerpoint/2010/main" val="13757188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Starting from the selection of two</a:t>
            </a:r>
            <a:r>
              <a:rPr lang="en-US" baseline="0" dirty="0"/>
              <a:t> wall edges it creates a surface controlled by a formula.</a:t>
            </a:r>
          </a:p>
          <a:p>
            <a:r>
              <a:rPr lang="en-US" baseline="0" dirty="0"/>
              <a:t>On this surface are placed curtain wall panels with an arbitrary subdivision pattern, it can be controlled with a formula, doesn’t have to be a regular distribution.</a:t>
            </a:r>
          </a:p>
          <a:p>
            <a:r>
              <a:rPr lang="en-US" baseline="0" dirty="0"/>
              <a:t>Structural framings follow the surface creating a grid and the shortest diagonal, each member has a rotation angle to orient like the surface.</a:t>
            </a:r>
          </a:p>
          <a:p>
            <a:r>
              <a:rPr lang="en-US" baseline="0" dirty="0"/>
              <a:t>Changing the input it updates the model in a few seconds.</a:t>
            </a:r>
          </a:p>
          <a:p>
            <a:r>
              <a:rPr lang="en-US" baseline="0" dirty="0"/>
              <a:t>This approach makes the study of multiple options possible and it introduces the concept of parametric design as a tool to understand how a model works.</a:t>
            </a:r>
          </a:p>
          <a:p>
            <a:endParaRPr lang="en-US" baseline="0" dirty="0"/>
          </a:p>
          <a:p>
            <a:r>
              <a:rPr lang="en-US" baseline="0" dirty="0"/>
              <a:t>For more advanced applications using the Revit API:</a:t>
            </a:r>
          </a:p>
          <a:p>
            <a:r>
              <a:rPr lang="en-US" baseline="0" dirty="0"/>
              <a:t>Create Revit filters programmatically based on objects properties</a:t>
            </a:r>
          </a:p>
          <a:p>
            <a:r>
              <a:rPr lang="en-US" baseline="0" dirty="0"/>
              <a:t>Set object properties based on calculations done in Dynamo</a:t>
            </a:r>
          </a:p>
          <a:p>
            <a:r>
              <a:rPr lang="en-US" baseline="0" dirty="0"/>
              <a:t>Edit the content of Linked files directly from the host file</a:t>
            </a:r>
            <a:endParaRPr lang="en-US" dirty="0"/>
          </a:p>
          <a:p>
            <a:endParaRPr lang="en-US" dirty="0"/>
          </a:p>
        </p:txBody>
      </p:sp>
      <p:sp>
        <p:nvSpPr>
          <p:cNvPr id="4" name="Slide Number Placeholder 3"/>
          <p:cNvSpPr>
            <a:spLocks noGrp="1"/>
          </p:cNvSpPr>
          <p:nvPr>
            <p:ph type="sldNum" sz="quarter" idx="10"/>
          </p:nvPr>
        </p:nvSpPr>
        <p:spPr/>
        <p:txBody>
          <a:bodyPr/>
          <a:lstStyle/>
          <a:p>
            <a:fld id="{73E9330B-B1DA-214B-A229-0CB8492B91A5}" type="slidenum">
              <a:rPr lang="en-US" smtClean="0"/>
              <a:pPr/>
              <a:t>96</a:t>
            </a:fld>
            <a:endParaRPr lang="en-US" dirty="0"/>
          </a:p>
        </p:txBody>
      </p:sp>
    </p:spTree>
    <p:extLst>
      <p:ext uri="{BB962C8B-B14F-4D97-AF65-F5344CB8AC3E}">
        <p14:creationId xmlns:p14="http://schemas.microsoft.com/office/powerpoint/2010/main" val="39617464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2100" b="0" i="0" kern="1200" dirty="0">
                <a:solidFill>
                  <a:schemeClr val="tx1"/>
                </a:solidFill>
                <a:effectLst/>
                <a:latin typeface="Artifakt ElementOfc" panose="020B0504020101020102" pitchFamily="34" charset="0"/>
                <a:ea typeface="+mn-ea"/>
                <a:cs typeface="+mn-cs"/>
              </a:rPr>
              <a:t>Most Nodes in Dynamo are composed of these parts. While there are exceptions, such as Input Nodes, the anatomy of each Node can be described as follows: </a:t>
            </a:r>
          </a:p>
          <a:p>
            <a:pPr marL="457200" indent="-457200">
              <a:buAutoNum type="arabicPeriod"/>
            </a:pPr>
            <a:r>
              <a:rPr lang="en-GB" sz="2100" b="0" i="0" kern="1200" dirty="0">
                <a:solidFill>
                  <a:schemeClr val="tx1"/>
                </a:solidFill>
                <a:effectLst/>
                <a:latin typeface="Artifakt ElementOfc" panose="020B0504020101020102" pitchFamily="34" charset="0"/>
                <a:ea typeface="+mn-ea"/>
                <a:cs typeface="+mn-cs"/>
              </a:rPr>
              <a:t>Name - The Name of the Node with a </a:t>
            </a:r>
            <a:r>
              <a:rPr lang="en-GB" sz="2100" b="0" i="0" kern="1200" dirty="0" err="1">
                <a:solidFill>
                  <a:schemeClr val="tx1"/>
                </a:solidFill>
                <a:effectLst/>
                <a:latin typeface="Artifakt ElementOfc" panose="020B0504020101020102" pitchFamily="34" charset="0"/>
                <a:ea typeface="+mn-ea"/>
                <a:cs typeface="+mn-cs"/>
              </a:rPr>
              <a:t>Category.Name</a:t>
            </a:r>
            <a:r>
              <a:rPr lang="en-GB" sz="2100" b="0" i="0" kern="1200" dirty="0">
                <a:solidFill>
                  <a:schemeClr val="tx1"/>
                </a:solidFill>
                <a:effectLst/>
                <a:latin typeface="Artifakt ElementOfc" panose="020B0504020101020102" pitchFamily="34" charset="0"/>
                <a:ea typeface="+mn-ea"/>
                <a:cs typeface="+mn-cs"/>
              </a:rPr>
              <a:t> naming convention2. Ports (In and Out) - The receptors for Wires that supply the input data to the Node as well as the results of the Node's action</a:t>
            </a:r>
          </a:p>
          <a:p>
            <a:pPr marL="457200" marR="0" indent="-457200" algn="l" defTabSz="812810" rtl="0" eaLnBrk="1" fontAlgn="auto" latinLnBrk="0" hangingPunct="1">
              <a:lnSpc>
                <a:spcPct val="100000"/>
              </a:lnSpc>
              <a:spcBef>
                <a:spcPts val="0"/>
              </a:spcBef>
              <a:spcAft>
                <a:spcPts val="0"/>
              </a:spcAft>
              <a:buClrTx/>
              <a:buSzTx/>
              <a:buFontTx/>
              <a:buAutoNum type="arabicPeriod"/>
              <a:tabLst/>
              <a:defRPr/>
            </a:pPr>
            <a:r>
              <a:rPr lang="en-GB" sz="2100" b="0" i="0" kern="1200" dirty="0">
                <a:solidFill>
                  <a:schemeClr val="tx1"/>
                </a:solidFill>
                <a:effectLst/>
                <a:latin typeface="Artifakt ElementOfc" panose="020B0504020101020102" pitchFamily="34" charset="0"/>
                <a:ea typeface="+mn-ea"/>
                <a:cs typeface="+mn-cs"/>
              </a:rPr>
              <a:t>Ports (In) - The receptors for Wires that supply the input data to the Node as well as the results of the Node's action</a:t>
            </a:r>
          </a:p>
          <a:p>
            <a:pPr marL="457200" marR="0" indent="-457200" algn="l" defTabSz="812810" rtl="0" eaLnBrk="1" fontAlgn="auto" latinLnBrk="0" hangingPunct="1">
              <a:lnSpc>
                <a:spcPct val="100000"/>
              </a:lnSpc>
              <a:spcBef>
                <a:spcPts val="0"/>
              </a:spcBef>
              <a:spcAft>
                <a:spcPts val="0"/>
              </a:spcAft>
              <a:buClrTx/>
              <a:buSzTx/>
              <a:buFontTx/>
              <a:buAutoNum type="arabicPeriod"/>
              <a:tabLst/>
              <a:defRPr/>
            </a:pPr>
            <a:r>
              <a:rPr lang="en-GB" sz="2100" b="0" i="0" kern="1200" dirty="0">
                <a:solidFill>
                  <a:schemeClr val="tx1"/>
                </a:solidFill>
                <a:effectLst/>
                <a:latin typeface="Artifakt ElementOfc" panose="020B0504020101020102" pitchFamily="34" charset="0"/>
                <a:ea typeface="+mn-ea"/>
                <a:cs typeface="+mn-cs"/>
              </a:rPr>
              <a:t>Default Value - Right-click on an input Port - some Nodes have default values that can be used or not used.</a:t>
            </a:r>
          </a:p>
          <a:p>
            <a:pPr marL="457200" marR="0" indent="-457200" algn="l" defTabSz="812810" rtl="0" eaLnBrk="1" fontAlgn="auto" latinLnBrk="0" hangingPunct="1">
              <a:lnSpc>
                <a:spcPct val="100000"/>
              </a:lnSpc>
              <a:spcBef>
                <a:spcPts val="0"/>
              </a:spcBef>
              <a:spcAft>
                <a:spcPts val="0"/>
              </a:spcAft>
              <a:buClrTx/>
              <a:buSzTx/>
              <a:buFontTx/>
              <a:buAutoNum type="arabicPeriod"/>
              <a:tabLst/>
              <a:defRPr/>
            </a:pPr>
            <a:r>
              <a:rPr lang="en-GB" sz="2100" b="0" i="0" kern="1200" dirty="0">
                <a:solidFill>
                  <a:schemeClr val="tx1"/>
                </a:solidFill>
                <a:effectLst/>
                <a:latin typeface="Artifakt ElementOfc" panose="020B0504020101020102" pitchFamily="34" charset="0"/>
                <a:ea typeface="+mn-ea"/>
                <a:cs typeface="+mn-cs"/>
              </a:rPr>
              <a:t>Ports (Out) - The connector for Wires that supply the output data as the results of the Node's action</a:t>
            </a:r>
          </a:p>
          <a:p>
            <a:pPr marL="457200" marR="0" indent="-457200" algn="l" defTabSz="812810" rtl="0" eaLnBrk="1" fontAlgn="auto" latinLnBrk="0" hangingPunct="1">
              <a:lnSpc>
                <a:spcPct val="100000"/>
              </a:lnSpc>
              <a:spcBef>
                <a:spcPts val="0"/>
              </a:spcBef>
              <a:spcAft>
                <a:spcPts val="0"/>
              </a:spcAft>
              <a:buClrTx/>
              <a:buSzTx/>
              <a:buFontTx/>
              <a:buAutoNum type="arabicPeriod"/>
              <a:tabLst/>
              <a:defRPr/>
            </a:pPr>
            <a:r>
              <a:rPr lang="en-GB" sz="2100" b="0" i="0" kern="1200" dirty="0">
                <a:solidFill>
                  <a:schemeClr val="tx1"/>
                </a:solidFill>
                <a:effectLst/>
                <a:latin typeface="Artifakt ElementOfc" panose="020B0504020101020102" pitchFamily="34" charset="0"/>
                <a:ea typeface="+mn-ea"/>
                <a:cs typeface="+mn-cs"/>
              </a:rPr>
              <a:t>Main - The main body of the Node - Right-clicking here presents options at the level of the whole Node</a:t>
            </a:r>
          </a:p>
          <a:p>
            <a:pPr marL="457200" marR="0" indent="-457200" algn="l" defTabSz="812810" rtl="0" eaLnBrk="1" fontAlgn="auto" latinLnBrk="0" hangingPunct="1">
              <a:lnSpc>
                <a:spcPct val="100000"/>
              </a:lnSpc>
              <a:spcBef>
                <a:spcPts val="0"/>
              </a:spcBef>
              <a:spcAft>
                <a:spcPts val="0"/>
              </a:spcAft>
              <a:buClrTx/>
              <a:buSzTx/>
              <a:buFontTx/>
              <a:buAutoNum type="arabicPeriod"/>
              <a:tabLst/>
              <a:defRPr/>
            </a:pPr>
            <a:r>
              <a:rPr lang="en-GB" sz="2100" b="0" i="0" kern="1200" dirty="0">
                <a:solidFill>
                  <a:schemeClr val="tx1"/>
                </a:solidFill>
                <a:effectLst/>
                <a:latin typeface="Artifakt ElementOfc" panose="020B0504020101020102" pitchFamily="34" charset="0"/>
                <a:ea typeface="+mn-ea"/>
                <a:cs typeface="+mn-cs"/>
              </a:rPr>
              <a:t>Lacing Icon - Indicates the Lacing option specified for matching list inputs (more on that later)</a:t>
            </a:r>
          </a:p>
          <a:p>
            <a:pPr marL="457200" marR="0" indent="-457200" algn="l" defTabSz="812810" rtl="0" eaLnBrk="1" fontAlgn="auto" latinLnBrk="0" hangingPunct="1">
              <a:lnSpc>
                <a:spcPct val="100000"/>
              </a:lnSpc>
              <a:spcBef>
                <a:spcPts val="0"/>
              </a:spcBef>
              <a:spcAft>
                <a:spcPts val="0"/>
              </a:spcAft>
              <a:buClrTx/>
              <a:buSzTx/>
              <a:buFontTx/>
              <a:buAutoNum type="arabicPeriod"/>
              <a:tabLst/>
              <a:defRPr/>
            </a:pPr>
            <a:r>
              <a:rPr lang="en-GB" sz="2100" b="0" i="0" kern="1200" dirty="0">
                <a:solidFill>
                  <a:schemeClr val="tx1"/>
                </a:solidFill>
                <a:effectLst/>
                <a:latin typeface="Artifakt ElementOfc" panose="020B0504020101020102" pitchFamily="34" charset="0"/>
                <a:ea typeface="+mn-ea"/>
                <a:cs typeface="+mn-cs"/>
              </a:rPr>
              <a:t>Results</a:t>
            </a:r>
          </a:p>
          <a:p>
            <a:pPr marL="457200" marR="0" indent="-457200" algn="l" defTabSz="812810" rtl="0" eaLnBrk="1" fontAlgn="auto" latinLnBrk="0" hangingPunct="1">
              <a:lnSpc>
                <a:spcPct val="100000"/>
              </a:lnSpc>
              <a:spcBef>
                <a:spcPts val="0"/>
              </a:spcBef>
              <a:spcAft>
                <a:spcPts val="0"/>
              </a:spcAft>
              <a:buClrTx/>
              <a:buSzTx/>
              <a:buFontTx/>
              <a:buAutoNum type="arabicPeriod"/>
              <a:tabLst/>
              <a:defRPr/>
            </a:pPr>
            <a:r>
              <a:rPr lang="en-GB" sz="2100" b="0" i="0" kern="1200" dirty="0">
                <a:solidFill>
                  <a:schemeClr val="tx1"/>
                </a:solidFill>
                <a:effectLst/>
                <a:latin typeface="Artifakt ElementOfc" panose="020B0504020101020102" pitchFamily="34" charset="0"/>
                <a:ea typeface="+mn-ea"/>
                <a:cs typeface="+mn-cs"/>
              </a:rPr>
              <a:t>Element in Dynamo canvas of what has been created</a:t>
            </a:r>
          </a:p>
          <a:p>
            <a:endParaRPr lang="en-GB" dirty="0"/>
          </a:p>
        </p:txBody>
      </p:sp>
      <p:sp>
        <p:nvSpPr>
          <p:cNvPr id="4" name="Slide Number Placeholder 3"/>
          <p:cNvSpPr>
            <a:spLocks noGrp="1"/>
          </p:cNvSpPr>
          <p:nvPr>
            <p:ph type="sldNum" sz="quarter" idx="10"/>
          </p:nvPr>
        </p:nvSpPr>
        <p:spPr/>
        <p:txBody>
          <a:bodyPr/>
          <a:lstStyle/>
          <a:p>
            <a:fld id="{73E9330B-B1DA-214B-A229-0CB8492B91A5}" type="slidenum">
              <a:rPr lang="en-US" smtClean="0"/>
              <a:pPr/>
              <a:t>15</a:t>
            </a:fld>
            <a:endParaRPr lang="en-US" dirty="0"/>
          </a:p>
        </p:txBody>
      </p:sp>
    </p:spTree>
    <p:extLst>
      <p:ext uri="{BB962C8B-B14F-4D97-AF65-F5344CB8AC3E}">
        <p14:creationId xmlns:p14="http://schemas.microsoft.com/office/powerpoint/2010/main" val="180742257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Workflow</a:t>
            </a:r>
            <a:r>
              <a:rPr lang="en-US" baseline="0" dirty="0"/>
              <a:t> that creates the sheets in a drawing list starting from an Excel spreadsheet that can populate the spreadsheet reading the Revit file content.</a:t>
            </a:r>
          </a:p>
        </p:txBody>
      </p:sp>
      <p:sp>
        <p:nvSpPr>
          <p:cNvPr id="4" name="Slide Number Placeholder 3"/>
          <p:cNvSpPr>
            <a:spLocks noGrp="1"/>
          </p:cNvSpPr>
          <p:nvPr>
            <p:ph type="sldNum" sz="quarter" idx="10"/>
          </p:nvPr>
        </p:nvSpPr>
        <p:spPr/>
        <p:txBody>
          <a:bodyPr/>
          <a:lstStyle/>
          <a:p>
            <a:fld id="{73E9330B-B1DA-214B-A229-0CB8492B91A5}" type="slidenum">
              <a:rPr lang="en-US" smtClean="0"/>
              <a:pPr/>
              <a:t>100</a:t>
            </a:fld>
            <a:endParaRPr lang="en-US" dirty="0"/>
          </a:p>
        </p:txBody>
      </p:sp>
    </p:spTree>
    <p:extLst>
      <p:ext uri="{BB962C8B-B14F-4D97-AF65-F5344CB8AC3E}">
        <p14:creationId xmlns:p14="http://schemas.microsoft.com/office/powerpoint/2010/main" val="244299525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812810" rtl="0" eaLnBrk="1" fontAlgn="auto" latinLnBrk="0" hangingPunct="1">
              <a:lnSpc>
                <a:spcPct val="100000"/>
              </a:lnSpc>
              <a:spcBef>
                <a:spcPts val="0"/>
              </a:spcBef>
              <a:spcAft>
                <a:spcPts val="0"/>
              </a:spcAft>
              <a:buClrTx/>
              <a:buSzTx/>
              <a:buFontTx/>
              <a:buNone/>
              <a:tabLst/>
              <a:defRPr/>
            </a:pPr>
            <a:r>
              <a:rPr lang="en-US" baseline="0" dirty="0"/>
              <a:t>Another workflow generates the internal elevation views per each room in the selection set, creates a sheet per room and places all the related views on. (C-Sheet requirement, especially for hospitals, to show where specialty equipment and fixtures are laid out on the walls).</a:t>
            </a:r>
          </a:p>
          <a:p>
            <a:endParaRPr lang="en-US" dirty="0"/>
          </a:p>
        </p:txBody>
      </p:sp>
      <p:sp>
        <p:nvSpPr>
          <p:cNvPr id="4" name="Slide Number Placeholder 3"/>
          <p:cNvSpPr>
            <a:spLocks noGrp="1"/>
          </p:cNvSpPr>
          <p:nvPr>
            <p:ph type="sldNum" sz="quarter" idx="10"/>
          </p:nvPr>
        </p:nvSpPr>
        <p:spPr/>
        <p:txBody>
          <a:bodyPr/>
          <a:lstStyle/>
          <a:p>
            <a:fld id="{73E9330B-B1DA-214B-A229-0CB8492B91A5}" type="slidenum">
              <a:rPr lang="en-US" smtClean="0"/>
              <a:pPr/>
              <a:t>101</a:t>
            </a:fld>
            <a:endParaRPr lang="en-US" dirty="0"/>
          </a:p>
        </p:txBody>
      </p:sp>
    </p:spTree>
    <p:extLst>
      <p:ext uri="{BB962C8B-B14F-4D97-AF65-F5344CB8AC3E}">
        <p14:creationId xmlns:p14="http://schemas.microsoft.com/office/powerpoint/2010/main" val="121817985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Takes advantage of a free Google</a:t>
            </a:r>
            <a:r>
              <a:rPr lang="en-US" baseline="0" dirty="0"/>
              <a:t> web service to create QR Codes images based on the </a:t>
            </a:r>
            <a:r>
              <a:rPr lang="en-US" baseline="0" dirty="0" err="1"/>
              <a:t>ElementId</a:t>
            </a:r>
            <a:r>
              <a:rPr lang="en-US" baseline="0" dirty="0"/>
              <a:t> values of the object and store the image back in the model.</a:t>
            </a:r>
            <a:endParaRPr lang="en-US" dirty="0"/>
          </a:p>
        </p:txBody>
      </p:sp>
      <p:sp>
        <p:nvSpPr>
          <p:cNvPr id="4" name="Slide Number Placeholder 3"/>
          <p:cNvSpPr>
            <a:spLocks noGrp="1"/>
          </p:cNvSpPr>
          <p:nvPr>
            <p:ph type="sldNum" sz="quarter" idx="10"/>
          </p:nvPr>
        </p:nvSpPr>
        <p:spPr/>
        <p:txBody>
          <a:bodyPr/>
          <a:lstStyle/>
          <a:p>
            <a:fld id="{73E9330B-B1DA-214B-A229-0CB8492B91A5}" type="slidenum">
              <a:rPr lang="en-US" smtClean="0"/>
              <a:pPr/>
              <a:t>102</a:t>
            </a:fld>
            <a:endParaRPr lang="en-US" dirty="0"/>
          </a:p>
        </p:txBody>
      </p:sp>
    </p:spTree>
    <p:extLst>
      <p:ext uri="{BB962C8B-B14F-4D97-AF65-F5344CB8AC3E}">
        <p14:creationId xmlns:p14="http://schemas.microsoft.com/office/powerpoint/2010/main" val="278095150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Derive the construction</a:t>
            </a:r>
            <a:r>
              <a:rPr lang="en-US" baseline="0" dirty="0"/>
              <a:t> profiles from a 3D model to validate the design, shop drawings and model </a:t>
            </a:r>
            <a:r>
              <a:rPr lang="en-US" baseline="0"/>
              <a:t>content creation</a:t>
            </a:r>
            <a:endParaRPr lang="en-US" dirty="0"/>
          </a:p>
        </p:txBody>
      </p:sp>
      <p:sp>
        <p:nvSpPr>
          <p:cNvPr id="4" name="Slide Number Placeholder 3"/>
          <p:cNvSpPr>
            <a:spLocks noGrp="1"/>
          </p:cNvSpPr>
          <p:nvPr>
            <p:ph type="sldNum" sz="quarter" idx="10"/>
          </p:nvPr>
        </p:nvSpPr>
        <p:spPr/>
        <p:txBody>
          <a:bodyPr/>
          <a:lstStyle/>
          <a:p>
            <a:fld id="{73E9330B-B1DA-214B-A229-0CB8492B91A5}" type="slidenum">
              <a:rPr lang="en-US" smtClean="0"/>
              <a:pPr/>
              <a:t>103</a:t>
            </a:fld>
            <a:endParaRPr lang="en-US" dirty="0"/>
          </a:p>
        </p:txBody>
      </p:sp>
    </p:spTree>
    <p:extLst>
      <p:ext uri="{BB962C8B-B14F-4D97-AF65-F5344CB8AC3E}">
        <p14:creationId xmlns:p14="http://schemas.microsoft.com/office/powerpoint/2010/main" val="250046414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DynaWorks</a:t>
            </a:r>
            <a:r>
              <a:rPr lang="en-US" dirty="0"/>
              <a:t> package nice use of</a:t>
            </a:r>
            <a:r>
              <a:rPr lang="en-US" baseline="0" dirty="0"/>
              <a:t> Custom nodes with the Zero Touch Essentials principle.</a:t>
            </a:r>
          </a:p>
          <a:p>
            <a:r>
              <a:rPr lang="en-US" baseline="0" dirty="0"/>
              <a:t>Start a silent session of </a:t>
            </a:r>
            <a:r>
              <a:rPr lang="en-US" baseline="0" dirty="0" err="1"/>
              <a:t>Navisworks</a:t>
            </a:r>
            <a:r>
              <a:rPr lang="en-US" baseline="0" dirty="0"/>
              <a:t> and run clash detection on models.</a:t>
            </a:r>
          </a:p>
          <a:p>
            <a:r>
              <a:rPr lang="en-US" baseline="0" dirty="0"/>
              <a:t>The result can be analyzed and used to create views of the clashes or place families to review the design in Revit directly.</a:t>
            </a:r>
          </a:p>
          <a:p>
            <a:r>
              <a:rPr lang="en-US" baseline="0" dirty="0"/>
              <a:t>Revit users love this because they have the experience of being using their favorite tool all the time while they are taking advantage of several tools in the suite at once.</a:t>
            </a:r>
            <a:endParaRPr lang="en-US" dirty="0"/>
          </a:p>
        </p:txBody>
      </p:sp>
      <p:sp>
        <p:nvSpPr>
          <p:cNvPr id="4" name="Slide Number Placeholder 3"/>
          <p:cNvSpPr>
            <a:spLocks noGrp="1"/>
          </p:cNvSpPr>
          <p:nvPr>
            <p:ph type="sldNum" sz="quarter" idx="10"/>
          </p:nvPr>
        </p:nvSpPr>
        <p:spPr/>
        <p:txBody>
          <a:bodyPr/>
          <a:lstStyle/>
          <a:p>
            <a:fld id="{73E9330B-B1DA-214B-A229-0CB8492B91A5}" type="slidenum">
              <a:rPr lang="en-US" smtClean="0"/>
              <a:pPr/>
              <a:t>104</a:t>
            </a:fld>
            <a:endParaRPr lang="en-US" dirty="0"/>
          </a:p>
        </p:txBody>
      </p:sp>
    </p:spTree>
    <p:extLst>
      <p:ext uri="{BB962C8B-B14F-4D97-AF65-F5344CB8AC3E}">
        <p14:creationId xmlns:p14="http://schemas.microsoft.com/office/powerpoint/2010/main" val="178749386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Via API and Python it is possible to drive</a:t>
            </a:r>
            <a:r>
              <a:rPr lang="en-US" baseline="0" dirty="0"/>
              <a:t> AutoCAD from Dynamo and exchange data, Latest release of Dynamo Studio can also read DWG files natively</a:t>
            </a:r>
          </a:p>
          <a:p>
            <a:endParaRPr lang="en-US" baseline="0" dirty="0"/>
          </a:p>
        </p:txBody>
      </p:sp>
      <p:sp>
        <p:nvSpPr>
          <p:cNvPr id="4" name="Slide Number Placeholder 3"/>
          <p:cNvSpPr>
            <a:spLocks noGrp="1"/>
          </p:cNvSpPr>
          <p:nvPr>
            <p:ph type="sldNum" sz="quarter" idx="10"/>
          </p:nvPr>
        </p:nvSpPr>
        <p:spPr/>
        <p:txBody>
          <a:bodyPr/>
          <a:lstStyle/>
          <a:p>
            <a:fld id="{73E9330B-B1DA-214B-A229-0CB8492B91A5}" type="slidenum">
              <a:rPr lang="en-US" smtClean="0"/>
              <a:pPr/>
              <a:t>105</a:t>
            </a:fld>
            <a:endParaRPr lang="en-US" dirty="0"/>
          </a:p>
        </p:txBody>
      </p:sp>
    </p:spTree>
    <p:extLst>
      <p:ext uri="{BB962C8B-B14F-4D97-AF65-F5344CB8AC3E}">
        <p14:creationId xmlns:p14="http://schemas.microsoft.com/office/powerpoint/2010/main" val="330824696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Via API and Python it is possible to drive</a:t>
            </a:r>
            <a:r>
              <a:rPr lang="en-US" baseline="0" dirty="0"/>
              <a:t> AutoCAD from Dynamo and exchange data.</a:t>
            </a:r>
          </a:p>
          <a:p>
            <a:endParaRPr lang="en-US" baseline="0" dirty="0"/>
          </a:p>
        </p:txBody>
      </p:sp>
      <p:sp>
        <p:nvSpPr>
          <p:cNvPr id="4" name="Slide Number Placeholder 3"/>
          <p:cNvSpPr>
            <a:spLocks noGrp="1"/>
          </p:cNvSpPr>
          <p:nvPr>
            <p:ph type="sldNum" sz="quarter" idx="10"/>
          </p:nvPr>
        </p:nvSpPr>
        <p:spPr/>
        <p:txBody>
          <a:bodyPr/>
          <a:lstStyle/>
          <a:p>
            <a:fld id="{73E9330B-B1DA-214B-A229-0CB8492B91A5}" type="slidenum">
              <a:rPr lang="en-US" smtClean="0"/>
              <a:pPr/>
              <a:t>106</a:t>
            </a:fld>
            <a:endParaRPr lang="en-US" dirty="0"/>
          </a:p>
        </p:txBody>
      </p:sp>
    </p:spTree>
    <p:extLst>
      <p:ext uri="{BB962C8B-B14F-4D97-AF65-F5344CB8AC3E}">
        <p14:creationId xmlns:p14="http://schemas.microsoft.com/office/powerpoint/2010/main" val="137572427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XPath defines the elements in the document</a:t>
            </a:r>
          </a:p>
          <a:p>
            <a:r>
              <a:rPr lang="en-US" dirty="0"/>
              <a:t>The content is text that may need to be converted</a:t>
            </a:r>
          </a:p>
          <a:p>
            <a:endParaRPr lang="en-US" dirty="0"/>
          </a:p>
        </p:txBody>
      </p:sp>
      <p:sp>
        <p:nvSpPr>
          <p:cNvPr id="4" name="Slide Number Placeholder 3"/>
          <p:cNvSpPr>
            <a:spLocks noGrp="1"/>
          </p:cNvSpPr>
          <p:nvPr>
            <p:ph type="sldNum" sz="quarter" idx="10"/>
          </p:nvPr>
        </p:nvSpPr>
        <p:spPr/>
        <p:txBody>
          <a:bodyPr/>
          <a:lstStyle/>
          <a:p>
            <a:fld id="{8E2C8280-5F62-3D48-BBB9-576BF0EE92F4}" type="slidenum">
              <a:rPr lang="uk-UA" smtClean="0"/>
              <a:pPr/>
              <a:t>149</a:t>
            </a:fld>
            <a:endParaRPr lang="uk-UA"/>
          </a:p>
        </p:txBody>
      </p:sp>
    </p:spTree>
    <p:extLst>
      <p:ext uri="{BB962C8B-B14F-4D97-AF65-F5344CB8AC3E}">
        <p14:creationId xmlns:p14="http://schemas.microsoft.com/office/powerpoint/2010/main" val="276991328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3E9330B-B1DA-214B-A229-0CB8492B91A5}" type="slidenum">
              <a:rPr lang="en-US" smtClean="0"/>
              <a:pPr/>
              <a:t>168</a:t>
            </a:fld>
            <a:endParaRPr lang="en-US" dirty="0"/>
          </a:p>
        </p:txBody>
      </p:sp>
    </p:spTree>
    <p:extLst>
      <p:ext uri="{BB962C8B-B14F-4D97-AF65-F5344CB8AC3E}">
        <p14:creationId xmlns:p14="http://schemas.microsoft.com/office/powerpoint/2010/main" val="15620596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3E9330B-B1DA-214B-A229-0CB8492B91A5}" type="slidenum">
              <a:rPr lang="en-US" smtClean="0"/>
              <a:pPr/>
              <a:t>169</a:t>
            </a:fld>
            <a:endParaRPr lang="en-US" dirty="0"/>
          </a:p>
        </p:txBody>
      </p:sp>
    </p:spTree>
    <p:extLst>
      <p:ext uri="{BB962C8B-B14F-4D97-AF65-F5344CB8AC3E}">
        <p14:creationId xmlns:p14="http://schemas.microsoft.com/office/powerpoint/2010/main" val="39489421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indent="-457200">
              <a:buFont typeface="+mj-lt"/>
              <a:buAutoNum type="arabicPeriod"/>
            </a:pPr>
            <a:r>
              <a:rPr lang="en-GB" sz="2100" b="0" i="0" kern="1200" dirty="0">
                <a:solidFill>
                  <a:schemeClr val="tx1"/>
                </a:solidFill>
                <a:effectLst/>
                <a:latin typeface="Artifakt ElementOfc" panose="020B0504020101020102" pitchFamily="34" charset="0"/>
                <a:ea typeface="+mn-ea"/>
                <a:cs typeface="+mn-cs"/>
              </a:rPr>
              <a:t>Active - Nodes with a Dark Grey Name background are well-connected and have all of their inputs successfully connected</a:t>
            </a:r>
          </a:p>
          <a:p>
            <a:pPr marL="457200" indent="-457200">
              <a:buFont typeface="+mj-lt"/>
              <a:buAutoNum type="arabicPeriod"/>
            </a:pPr>
            <a:r>
              <a:rPr lang="en-GB" sz="2100" b="0" i="0" kern="1200" dirty="0">
                <a:solidFill>
                  <a:schemeClr val="tx1"/>
                </a:solidFill>
                <a:effectLst/>
                <a:latin typeface="Artifakt ElementOfc" panose="020B0504020101020102" pitchFamily="34" charset="0"/>
                <a:ea typeface="+mn-ea"/>
                <a:cs typeface="+mn-cs"/>
              </a:rPr>
              <a:t>Inactive - Grey Nodes are inactive and need to be connected with Wires to be part of the Program Flow in the active Workspace</a:t>
            </a:r>
          </a:p>
          <a:p>
            <a:pPr marL="457200" indent="-457200">
              <a:buFont typeface="+mj-lt"/>
              <a:buAutoNum type="arabicPeriod"/>
            </a:pPr>
            <a:r>
              <a:rPr lang="en-GB" sz="2100" b="0" i="0" kern="1200" dirty="0">
                <a:solidFill>
                  <a:schemeClr val="tx1"/>
                </a:solidFill>
                <a:effectLst/>
                <a:latin typeface="Artifakt ElementOfc" panose="020B0504020101020102" pitchFamily="34" charset="0"/>
                <a:ea typeface="+mn-ea"/>
                <a:cs typeface="+mn-cs"/>
              </a:rPr>
              <a:t>Error State - Red indicates that the Node is in an Error State</a:t>
            </a:r>
          </a:p>
          <a:p>
            <a:pPr marL="457200" indent="-457200">
              <a:buFont typeface="+mj-lt"/>
              <a:buAutoNum type="arabicPeriod"/>
            </a:pPr>
            <a:r>
              <a:rPr lang="en-GB" sz="2100" b="0" i="0" kern="1200" dirty="0">
                <a:solidFill>
                  <a:schemeClr val="tx1"/>
                </a:solidFill>
                <a:effectLst/>
                <a:latin typeface="Artifakt ElementOfc" panose="020B0504020101020102" pitchFamily="34" charset="0"/>
                <a:ea typeface="+mn-ea"/>
                <a:cs typeface="+mn-cs"/>
              </a:rPr>
              <a:t>Freeze - A Transparent node has Freeze turned on, suspending the execution of the node</a:t>
            </a:r>
          </a:p>
          <a:p>
            <a:pPr marL="457200" indent="-457200">
              <a:buFont typeface="+mj-lt"/>
              <a:buAutoNum type="arabicPeriod"/>
            </a:pPr>
            <a:r>
              <a:rPr lang="en-GB" sz="2100" b="0" i="0" kern="1200" dirty="0">
                <a:solidFill>
                  <a:schemeClr val="tx1"/>
                </a:solidFill>
                <a:effectLst/>
                <a:latin typeface="Artifakt ElementOfc" panose="020B0504020101020102" pitchFamily="34" charset="0"/>
                <a:ea typeface="+mn-ea"/>
                <a:cs typeface="+mn-cs"/>
              </a:rPr>
              <a:t>Selected - Currently selected Nodes have and Aqua highlight on their border</a:t>
            </a:r>
          </a:p>
          <a:p>
            <a:pPr marL="457200" indent="-457200">
              <a:buFont typeface="+mj-lt"/>
              <a:buAutoNum type="arabicPeriod"/>
            </a:pPr>
            <a:r>
              <a:rPr lang="en-GB" sz="2100" b="0" i="0" kern="1200" dirty="0">
                <a:solidFill>
                  <a:schemeClr val="tx1"/>
                </a:solidFill>
                <a:effectLst/>
                <a:latin typeface="Artifakt ElementOfc" panose="020B0504020101020102" pitchFamily="34" charset="0"/>
                <a:ea typeface="+mn-ea"/>
                <a:cs typeface="+mn-cs"/>
              </a:rPr>
              <a:t>Warning - Yellow Nodes are in an Warning state, meaning they may have incorrect data types</a:t>
            </a:r>
          </a:p>
          <a:p>
            <a:pPr marL="457200" indent="-457200">
              <a:buFont typeface="+mj-lt"/>
              <a:buAutoNum type="arabicPeriod"/>
            </a:pPr>
            <a:r>
              <a:rPr lang="en-GB" sz="2100" b="0" i="0" kern="1200" dirty="0">
                <a:solidFill>
                  <a:schemeClr val="tx1"/>
                </a:solidFill>
                <a:effectLst/>
                <a:latin typeface="Artifakt ElementOfc" panose="020B0504020101020102" pitchFamily="34" charset="0"/>
                <a:ea typeface="+mn-ea"/>
                <a:cs typeface="+mn-cs"/>
              </a:rPr>
              <a:t>Background Preview - Dark Grey indicates that the geometry preview is turned off</a:t>
            </a:r>
          </a:p>
          <a:p>
            <a:endParaRPr lang="en-GB" dirty="0"/>
          </a:p>
        </p:txBody>
      </p:sp>
      <p:sp>
        <p:nvSpPr>
          <p:cNvPr id="4" name="Slide Number Placeholder 3"/>
          <p:cNvSpPr>
            <a:spLocks noGrp="1"/>
          </p:cNvSpPr>
          <p:nvPr>
            <p:ph type="sldNum" sz="quarter" idx="10"/>
          </p:nvPr>
        </p:nvSpPr>
        <p:spPr/>
        <p:txBody>
          <a:bodyPr/>
          <a:lstStyle/>
          <a:p>
            <a:fld id="{73E9330B-B1DA-214B-A229-0CB8492B91A5}" type="slidenum">
              <a:rPr lang="en-US" smtClean="0"/>
              <a:pPr/>
              <a:t>16</a:t>
            </a:fld>
            <a:endParaRPr lang="en-US" dirty="0"/>
          </a:p>
        </p:txBody>
      </p:sp>
    </p:spTree>
    <p:extLst>
      <p:ext uri="{BB962C8B-B14F-4D97-AF65-F5344CB8AC3E}">
        <p14:creationId xmlns:p14="http://schemas.microsoft.com/office/powerpoint/2010/main" val="88631610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3E9330B-B1DA-214B-A229-0CB8492B91A5}" type="slidenum">
              <a:rPr lang="en-US" smtClean="0"/>
              <a:pPr/>
              <a:t>170</a:t>
            </a:fld>
            <a:endParaRPr lang="en-US" dirty="0"/>
          </a:p>
        </p:txBody>
      </p:sp>
    </p:spTree>
    <p:extLst>
      <p:ext uri="{BB962C8B-B14F-4D97-AF65-F5344CB8AC3E}">
        <p14:creationId xmlns:p14="http://schemas.microsoft.com/office/powerpoint/2010/main" val="402722795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3E9330B-B1DA-214B-A229-0CB8492B91A5}" type="slidenum">
              <a:rPr lang="en-US" smtClean="0"/>
              <a:pPr/>
              <a:t>171</a:t>
            </a:fld>
            <a:endParaRPr lang="en-US" dirty="0"/>
          </a:p>
        </p:txBody>
      </p:sp>
    </p:spTree>
    <p:extLst>
      <p:ext uri="{BB962C8B-B14F-4D97-AF65-F5344CB8AC3E}">
        <p14:creationId xmlns:p14="http://schemas.microsoft.com/office/powerpoint/2010/main" val="398611009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3E9330B-B1DA-214B-A229-0CB8492B91A5}" type="slidenum">
              <a:rPr lang="en-US" smtClean="0"/>
              <a:pPr/>
              <a:t>172</a:t>
            </a:fld>
            <a:endParaRPr lang="en-US" dirty="0"/>
          </a:p>
        </p:txBody>
      </p:sp>
    </p:spTree>
    <p:extLst>
      <p:ext uri="{BB962C8B-B14F-4D97-AF65-F5344CB8AC3E}">
        <p14:creationId xmlns:p14="http://schemas.microsoft.com/office/powerpoint/2010/main" val="216441464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3E9330B-B1DA-214B-A229-0CB8492B91A5}" type="slidenum">
              <a:rPr lang="en-US" smtClean="0"/>
              <a:pPr/>
              <a:t>173</a:t>
            </a:fld>
            <a:endParaRPr lang="en-US" dirty="0"/>
          </a:p>
        </p:txBody>
      </p:sp>
    </p:spTree>
    <p:extLst>
      <p:ext uri="{BB962C8B-B14F-4D97-AF65-F5344CB8AC3E}">
        <p14:creationId xmlns:p14="http://schemas.microsoft.com/office/powerpoint/2010/main" val="178213795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3E9330B-B1DA-214B-A229-0CB8492B91A5}" type="slidenum">
              <a:rPr lang="en-US" smtClean="0"/>
              <a:pPr/>
              <a:t>175</a:t>
            </a:fld>
            <a:endParaRPr lang="en-US" dirty="0"/>
          </a:p>
        </p:txBody>
      </p:sp>
    </p:spTree>
    <p:extLst>
      <p:ext uri="{BB962C8B-B14F-4D97-AF65-F5344CB8AC3E}">
        <p14:creationId xmlns:p14="http://schemas.microsoft.com/office/powerpoint/2010/main" val="127427170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3E9330B-B1DA-214B-A229-0CB8492B91A5}" type="slidenum">
              <a:rPr lang="en-US" smtClean="0"/>
              <a:pPr/>
              <a:t>184</a:t>
            </a:fld>
            <a:endParaRPr lang="en-US" dirty="0"/>
          </a:p>
        </p:txBody>
      </p:sp>
    </p:spTree>
    <p:extLst>
      <p:ext uri="{BB962C8B-B14F-4D97-AF65-F5344CB8AC3E}">
        <p14:creationId xmlns:p14="http://schemas.microsoft.com/office/powerpoint/2010/main" val="57578904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3E9330B-B1DA-214B-A229-0CB8492B91A5}" type="slidenum">
              <a:rPr lang="en-US" smtClean="0"/>
              <a:pPr/>
              <a:t>186</a:t>
            </a:fld>
            <a:endParaRPr lang="en-US" dirty="0"/>
          </a:p>
        </p:txBody>
      </p:sp>
    </p:spTree>
    <p:extLst>
      <p:ext uri="{BB962C8B-B14F-4D97-AF65-F5344CB8AC3E}">
        <p14:creationId xmlns:p14="http://schemas.microsoft.com/office/powerpoint/2010/main" val="300340224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 no need for</a:t>
            </a:r>
            <a:r>
              <a:rPr lang="en-US" baseline="0" dirty="0"/>
              <a:t> a specific language but the </a:t>
            </a:r>
            <a:endParaRPr lang="en-US" dirty="0"/>
          </a:p>
        </p:txBody>
      </p:sp>
      <p:sp>
        <p:nvSpPr>
          <p:cNvPr id="4" name="Slide Number Placeholder 3"/>
          <p:cNvSpPr>
            <a:spLocks noGrp="1"/>
          </p:cNvSpPr>
          <p:nvPr>
            <p:ph type="sldNum" sz="quarter" idx="10"/>
          </p:nvPr>
        </p:nvSpPr>
        <p:spPr/>
        <p:txBody>
          <a:bodyPr/>
          <a:lstStyle/>
          <a:p>
            <a:fld id="{73E9330B-B1DA-214B-A229-0CB8492B91A5}" type="slidenum">
              <a:rPr lang="en-US" smtClean="0"/>
              <a:pPr/>
              <a:t>188</a:t>
            </a:fld>
            <a:endParaRPr lang="en-US" dirty="0"/>
          </a:p>
        </p:txBody>
      </p:sp>
    </p:spTree>
    <p:extLst>
      <p:ext uri="{BB962C8B-B14F-4D97-AF65-F5344CB8AC3E}">
        <p14:creationId xmlns:p14="http://schemas.microsoft.com/office/powerpoint/2010/main" val="21814169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a:t>
            </a:r>
            <a:r>
              <a:rPr lang="en-US" baseline="0" dirty="0"/>
              <a:t> visual programming environment it’s really easy to get lost, so there are tools to automatically clean-up the graph and keep it readable for other users.</a:t>
            </a:r>
          </a:p>
          <a:p>
            <a:r>
              <a:rPr lang="en-US" baseline="0" dirty="0"/>
              <a:t>Align, distribute and minimize the intersection of connectors are feature that can save an impressive amount of time when dealing with a Dynamo graph.</a:t>
            </a:r>
          </a:p>
          <a:p>
            <a:r>
              <a:rPr lang="en-US" baseline="0" dirty="0"/>
              <a:t>Inserting comments in the graph is always the best solution to leave instructions and explanations, they come in the form of floating nodes and can be grouped with other nodes based on their joined purpose.</a:t>
            </a:r>
          </a:p>
          <a:p>
            <a:r>
              <a:rPr lang="en-US" baseline="0" dirty="0"/>
              <a:t>In this respect introducing a color coding is another best practice to put in place as a standard to differentiate at least the most common functions of portions of code (Input data, Data Operation, Output and debagging).</a:t>
            </a:r>
          </a:p>
          <a:p>
            <a:r>
              <a:rPr lang="en-US" baseline="0" dirty="0"/>
              <a:t>The ultimate goal is to make the graph easier to understand and maintain.</a:t>
            </a:r>
          </a:p>
          <a:p>
            <a:endParaRPr lang="en-US" baseline="0" dirty="0"/>
          </a:p>
          <a:p>
            <a:r>
              <a:rPr lang="en-US" baseline="0" dirty="0"/>
              <a:t>Unfortunately there is no function to search and find a specific node in a graph but it is possible to select an object in the 3D background and focus on the node that has the selected entity as output.</a:t>
            </a:r>
            <a:endParaRPr lang="en-US" dirty="0"/>
          </a:p>
        </p:txBody>
      </p:sp>
      <p:sp>
        <p:nvSpPr>
          <p:cNvPr id="4" name="Slide Number Placeholder 3"/>
          <p:cNvSpPr>
            <a:spLocks noGrp="1"/>
          </p:cNvSpPr>
          <p:nvPr>
            <p:ph type="sldNum" sz="quarter" idx="10"/>
          </p:nvPr>
        </p:nvSpPr>
        <p:spPr/>
        <p:txBody>
          <a:bodyPr/>
          <a:lstStyle/>
          <a:p>
            <a:fld id="{73E9330B-B1DA-214B-A229-0CB8492B91A5}" type="slidenum">
              <a:rPr lang="en-US" smtClean="0"/>
              <a:pPr/>
              <a:t>20</a:t>
            </a:fld>
            <a:endParaRPr lang="en-US" dirty="0"/>
          </a:p>
        </p:txBody>
      </p:sp>
    </p:spTree>
    <p:extLst>
      <p:ext uri="{BB962C8B-B14F-4D97-AF65-F5344CB8AC3E}">
        <p14:creationId xmlns:p14="http://schemas.microsoft.com/office/powerpoint/2010/main" val="374231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backward</a:t>
            </a:r>
            <a:r>
              <a:rPr lang="en-US" baseline="0" dirty="0"/>
              <a:t> compatibility is already gone with version 0.9.1</a:t>
            </a:r>
            <a:endParaRPr lang="en-US" dirty="0"/>
          </a:p>
        </p:txBody>
      </p:sp>
      <p:sp>
        <p:nvSpPr>
          <p:cNvPr id="4" name="Slide Number Placeholder 3"/>
          <p:cNvSpPr>
            <a:spLocks noGrp="1"/>
          </p:cNvSpPr>
          <p:nvPr>
            <p:ph type="sldNum" sz="quarter" idx="10"/>
          </p:nvPr>
        </p:nvSpPr>
        <p:spPr/>
        <p:txBody>
          <a:bodyPr/>
          <a:lstStyle/>
          <a:p>
            <a:fld id="{73E9330B-B1DA-214B-A229-0CB8492B91A5}" type="slidenum">
              <a:rPr lang="en-US" smtClean="0"/>
              <a:pPr/>
              <a:t>21</a:t>
            </a:fld>
            <a:endParaRPr lang="en-US" dirty="0"/>
          </a:p>
        </p:txBody>
      </p:sp>
    </p:spTree>
    <p:extLst>
      <p:ext uri="{BB962C8B-B14F-4D97-AF65-F5344CB8AC3E}">
        <p14:creationId xmlns:p14="http://schemas.microsoft.com/office/powerpoint/2010/main" val="2771983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https://github.com/DynamoDS/Dynamo/wiki/How-To-Create-Your-Own-Nodes</a:t>
            </a:r>
          </a:p>
          <a:p>
            <a:endParaRPr lang="en-US" dirty="0"/>
          </a:p>
          <a:p>
            <a:r>
              <a:rPr lang="en-US" dirty="0"/>
              <a:t>Create nodes from the UI -&gt; it</a:t>
            </a:r>
            <a:r>
              <a:rPr lang="en-US" baseline="0" dirty="0"/>
              <a:t> creates a node that can be edited in the current Dynamo session but in a dedicated workspace (something like the relationship between Revit Project and the Family Editor)</a:t>
            </a:r>
          </a:p>
          <a:p>
            <a:r>
              <a:rPr lang="en-US" baseline="0" dirty="0"/>
              <a:t>Zero Touch Essentials, loading a DLL file will create a new shelf in the library named after the namespace used, the structures of the nodes is really simple and it’s based on static methods, the inputs are specified as arguments in the method, it is possible to have single or multi output ports.</a:t>
            </a:r>
          </a:p>
          <a:p>
            <a:r>
              <a:rPr lang="en-US" baseline="0" dirty="0"/>
              <a:t>Dynamo is written in C# and to implement custom UI there is need to implement a proper </a:t>
            </a:r>
            <a:r>
              <a:rPr lang="en-US" baseline="0" dirty="0" err="1"/>
              <a:t>NodeModel</a:t>
            </a:r>
            <a:r>
              <a:rPr lang="en-US" baseline="0" dirty="0"/>
              <a:t> object using Windows Presentation Foundation (WPF)</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73E9330B-B1DA-214B-A229-0CB8492B91A5}" type="slidenum">
              <a:rPr lang="en-US" smtClean="0"/>
              <a:pPr/>
              <a:t>22</a:t>
            </a:fld>
            <a:endParaRPr lang="en-US" dirty="0"/>
          </a:p>
        </p:txBody>
      </p:sp>
    </p:spTree>
    <p:extLst>
      <p:ext uri="{BB962C8B-B14F-4D97-AF65-F5344CB8AC3E}">
        <p14:creationId xmlns:p14="http://schemas.microsoft.com/office/powerpoint/2010/main" val="19180921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a language developed specifically for</a:t>
            </a:r>
            <a:r>
              <a:rPr lang="en-US" baseline="0" dirty="0"/>
              <a:t> geometry tasks and for designers, it’s similar to Java or C# in the syntax (use of curly brackets, end the command with a “;”, comments with “//”).</a:t>
            </a:r>
          </a:p>
          <a:p>
            <a:r>
              <a:rPr lang="en-US" baseline="0" dirty="0"/>
              <a:t>Each line with code does something and so at the end of the row on the right side of the node will appear an output port so that is would be possible use the return object as input in other nodes.</a:t>
            </a:r>
          </a:p>
          <a:p>
            <a:r>
              <a:rPr lang="en-US" baseline="0" dirty="0"/>
              <a:t>It is possible to create Dynamo objects and recall all the Create, Action and Query on that object using the do notation.</a:t>
            </a:r>
          </a:p>
          <a:p>
            <a:r>
              <a:rPr lang="en-US" baseline="0" dirty="0"/>
              <a:t>It is possible to define functions and recall them in other code blocks in the graph using the “</a:t>
            </a:r>
            <a:r>
              <a:rPr lang="en-US" baseline="0" dirty="0" err="1"/>
              <a:t>def</a:t>
            </a:r>
            <a:r>
              <a:rPr lang="en-US" baseline="0" dirty="0"/>
              <a:t>” keyword and specifying only one return value (it might be necessary to return a list of objects).</a:t>
            </a:r>
          </a:p>
        </p:txBody>
      </p:sp>
      <p:sp>
        <p:nvSpPr>
          <p:cNvPr id="4" name="Slide Number Placeholder 3"/>
          <p:cNvSpPr>
            <a:spLocks noGrp="1"/>
          </p:cNvSpPr>
          <p:nvPr>
            <p:ph type="sldNum" sz="quarter" idx="10"/>
          </p:nvPr>
        </p:nvSpPr>
        <p:spPr/>
        <p:txBody>
          <a:bodyPr/>
          <a:lstStyle/>
          <a:p>
            <a:fld id="{73E9330B-B1DA-214B-A229-0CB8492B91A5}" type="slidenum">
              <a:rPr lang="en-US" smtClean="0"/>
              <a:pPr/>
              <a:t>28</a:t>
            </a:fld>
            <a:endParaRPr lang="en-US" dirty="0"/>
          </a:p>
        </p:txBody>
      </p:sp>
    </p:spTree>
    <p:extLst>
      <p:ext uri="{BB962C8B-B14F-4D97-AF65-F5344CB8AC3E}">
        <p14:creationId xmlns:p14="http://schemas.microsoft.com/office/powerpoint/2010/main" val="19151078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Dynamo code can be Associative or Imperative: </a:t>
            </a:r>
            <a:r>
              <a:rPr lang="en-US" sz="2100" b="0" i="0" u="none" strike="noStrike" kern="1200" baseline="0" dirty="0">
                <a:solidFill>
                  <a:schemeClr val="tx1"/>
                </a:solidFill>
                <a:latin typeface="Artifakt ElementOfc" panose="020B0504020101020102" pitchFamily="34" charset="0"/>
                <a:ea typeface="+mn-ea"/>
                <a:cs typeface="+mn-cs"/>
              </a:rPr>
              <a:t>in associative Dynamo code, if a collection of elements is used as the input to a function which normally takes a single value, the function is called individually for each member of a collection. In imperative Dynamo code a programmer has the option to write code that manually iterates over the collection, extracting individual collection members one at a time.</a:t>
            </a:r>
          </a:p>
          <a:p>
            <a:r>
              <a:rPr lang="en-US" sz="2100" b="0" i="0" u="none" strike="noStrike" kern="1200" baseline="0" dirty="0">
                <a:solidFill>
                  <a:schemeClr val="tx1"/>
                </a:solidFill>
                <a:latin typeface="Artifakt ElementOfc" panose="020B0504020101020102" pitchFamily="34" charset="0"/>
                <a:ea typeface="+mn-ea"/>
                <a:cs typeface="+mn-cs"/>
              </a:rPr>
              <a:t>Replication guides &lt;1&gt; &lt;2&gt; &lt;3&gt; it generates all the possible combinations of one dimension lists and as a result it returns list of lists, their structures depend on the index used.</a:t>
            </a:r>
            <a:endParaRPr lang="en-US" dirty="0"/>
          </a:p>
          <a:p>
            <a:endParaRPr lang="en-US" dirty="0"/>
          </a:p>
        </p:txBody>
      </p:sp>
      <p:sp>
        <p:nvSpPr>
          <p:cNvPr id="4" name="Slide Number Placeholder 3"/>
          <p:cNvSpPr>
            <a:spLocks noGrp="1"/>
          </p:cNvSpPr>
          <p:nvPr>
            <p:ph type="sldNum" sz="quarter" idx="10"/>
          </p:nvPr>
        </p:nvSpPr>
        <p:spPr/>
        <p:txBody>
          <a:bodyPr/>
          <a:lstStyle/>
          <a:p>
            <a:fld id="{73E9330B-B1DA-214B-A229-0CB8492B91A5}" type="slidenum">
              <a:rPr lang="en-US" smtClean="0"/>
              <a:pPr/>
              <a:t>29</a:t>
            </a:fld>
            <a:endParaRPr lang="en-US" dirty="0"/>
          </a:p>
        </p:txBody>
      </p:sp>
    </p:spTree>
    <p:extLst>
      <p:ext uri="{BB962C8B-B14F-4D97-AF65-F5344CB8AC3E}">
        <p14:creationId xmlns:p14="http://schemas.microsoft.com/office/powerpoint/2010/main" val="151314825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A">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0" y="0"/>
            <a:ext cx="9144000" cy="5143500"/>
          </a:xfrm>
          <a:prstGeom prst="rect">
            <a:avLst/>
          </a:prstGeom>
        </p:spPr>
      </p:pic>
      <p:sp>
        <p:nvSpPr>
          <p:cNvPr id="29" name="Freeform 28"/>
          <p:cNvSpPr/>
          <p:nvPr userDrawn="1"/>
        </p:nvSpPr>
        <p:spPr>
          <a:xfrm flipV="1">
            <a:off x="0" y="1200150"/>
            <a:ext cx="7385194" cy="2667000"/>
          </a:xfrm>
          <a:custGeom>
            <a:avLst/>
            <a:gdLst>
              <a:gd name="connsiteX0" fmla="*/ 0 w 7385194"/>
              <a:gd name="connsiteY0" fmla="*/ 2667000 h 2667000"/>
              <a:gd name="connsiteX1" fmla="*/ 7385194 w 7385194"/>
              <a:gd name="connsiteY1" fmla="*/ 2667000 h 2667000"/>
              <a:gd name="connsiteX2" fmla="*/ 6285274 w 7385194"/>
              <a:gd name="connsiteY2" fmla="*/ 0 h 2667000"/>
              <a:gd name="connsiteX3" fmla="*/ 0 w 7385194"/>
              <a:gd name="connsiteY3" fmla="*/ 0 h 2667000"/>
            </a:gdLst>
            <a:ahLst/>
            <a:cxnLst>
              <a:cxn ang="0">
                <a:pos x="connsiteX0" y="connsiteY0"/>
              </a:cxn>
              <a:cxn ang="0">
                <a:pos x="connsiteX1" y="connsiteY1"/>
              </a:cxn>
              <a:cxn ang="0">
                <a:pos x="connsiteX2" y="connsiteY2"/>
              </a:cxn>
              <a:cxn ang="0">
                <a:pos x="connsiteX3" y="connsiteY3"/>
              </a:cxn>
            </a:cxnLst>
            <a:rect l="l" t="t" r="r" b="b"/>
            <a:pathLst>
              <a:path w="7385194" h="2667000">
                <a:moveTo>
                  <a:pt x="0" y="2667000"/>
                </a:moveTo>
                <a:lnTo>
                  <a:pt x="7385194" y="2667000"/>
                </a:lnTo>
                <a:lnTo>
                  <a:pt x="6285274" y="0"/>
                </a:lnTo>
                <a:lnTo>
                  <a:pt x="0" y="0"/>
                </a:lnTo>
                <a:close/>
              </a:path>
            </a:pathLst>
          </a:cu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0" i="0" dirty="0">
              <a:latin typeface="Arial" charset="0"/>
            </a:endParaRPr>
          </a:p>
        </p:txBody>
      </p:sp>
      <p:sp>
        <p:nvSpPr>
          <p:cNvPr id="2" name="Title 1"/>
          <p:cNvSpPr>
            <a:spLocks noGrp="1"/>
          </p:cNvSpPr>
          <p:nvPr>
            <p:ph type="ctrTitle" hasCustomPrompt="1"/>
          </p:nvPr>
        </p:nvSpPr>
        <p:spPr>
          <a:xfrm>
            <a:off x="457200" y="1657350"/>
            <a:ext cx="6400800" cy="685800"/>
          </a:xfrm>
        </p:spPr>
        <p:txBody>
          <a:bodyPr anchor="t"/>
          <a:lstStyle>
            <a:lvl1pPr marL="0" marR="0" indent="0" algn="l" defTabSz="685800" rtl="0" eaLnBrk="1" fontAlgn="auto" latinLnBrk="0" hangingPunct="1">
              <a:lnSpc>
                <a:spcPct val="90000"/>
              </a:lnSpc>
              <a:spcBef>
                <a:spcPct val="0"/>
              </a:spcBef>
              <a:spcAft>
                <a:spcPts val="0"/>
              </a:spcAft>
              <a:buClrTx/>
              <a:buSzTx/>
              <a:buFontTx/>
              <a:buNone/>
              <a:tabLst/>
              <a:defRPr sz="2400">
                <a:solidFill>
                  <a:schemeClr val="tx1"/>
                </a:solidFill>
              </a:defRPr>
            </a:lvl1pPr>
          </a:lstStyle>
          <a:p>
            <a:r>
              <a:rPr lang="en-US" dirty="0"/>
              <a:t>Title slide option A: </a:t>
            </a:r>
            <a:br>
              <a:rPr lang="en-US" dirty="0"/>
            </a:br>
            <a:r>
              <a:rPr lang="en-US" dirty="0"/>
              <a:t>Main title can extend over one or two lines</a:t>
            </a:r>
          </a:p>
        </p:txBody>
      </p:sp>
      <p:sp>
        <p:nvSpPr>
          <p:cNvPr id="3" name="Subtitle 2"/>
          <p:cNvSpPr>
            <a:spLocks noGrp="1"/>
          </p:cNvSpPr>
          <p:nvPr>
            <p:ph type="subTitle" idx="1" hasCustomPrompt="1"/>
          </p:nvPr>
        </p:nvSpPr>
        <p:spPr>
          <a:xfrm>
            <a:off x="457200" y="2647950"/>
            <a:ext cx="6096000" cy="304800"/>
          </a:xfrm>
        </p:spPr>
        <p:txBody>
          <a:bodyPr/>
          <a:lstStyle>
            <a:lvl1pPr marL="0" marR="0" indent="0" algn="l" defTabSz="685800" rtl="0" eaLnBrk="1" fontAlgn="auto" latinLnBrk="0" hangingPunct="1">
              <a:lnSpc>
                <a:spcPct val="90000"/>
              </a:lnSpc>
              <a:spcBef>
                <a:spcPts val="0"/>
              </a:spcBef>
              <a:spcAft>
                <a:spcPts val="0"/>
              </a:spcAft>
              <a:buClr>
                <a:schemeClr val="tx2"/>
              </a:buClr>
              <a:buSzTx/>
              <a:buFont typeface="Wingdings" charset="2"/>
              <a:buNone/>
              <a:tabLst/>
              <a:defRPr sz="16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Presenter Name</a:t>
            </a:r>
          </a:p>
        </p:txBody>
      </p:sp>
      <p:sp>
        <p:nvSpPr>
          <p:cNvPr id="39" name="Text Placeholder 38"/>
          <p:cNvSpPr>
            <a:spLocks noGrp="1"/>
          </p:cNvSpPr>
          <p:nvPr>
            <p:ph type="body" sz="quarter" idx="10" hasCustomPrompt="1"/>
          </p:nvPr>
        </p:nvSpPr>
        <p:spPr>
          <a:xfrm>
            <a:off x="457200" y="2952750"/>
            <a:ext cx="6096000" cy="228600"/>
          </a:xfrm>
        </p:spPr>
        <p:txBody>
          <a:bodyPr/>
          <a:lstStyle>
            <a:lvl1pPr marL="0" indent="0">
              <a:spcBef>
                <a:spcPts val="0"/>
              </a:spcBef>
              <a:buNone/>
              <a:defRPr sz="1200"/>
            </a:lvl1pPr>
          </a:lstStyle>
          <a:p>
            <a:pPr lvl="0"/>
            <a:r>
              <a:rPr lang="en-US" dirty="0"/>
              <a:t>Presenter Title | @</a:t>
            </a:r>
            <a:r>
              <a:rPr lang="en-US" dirty="0" err="1"/>
              <a:t>socialmedia</a:t>
            </a:r>
            <a:endParaRPr lang="en-US" dirty="0"/>
          </a:p>
        </p:txBody>
      </p:sp>
      <p:sp>
        <p:nvSpPr>
          <p:cNvPr id="9" name="TextBox 8"/>
          <p:cNvSpPr txBox="1"/>
          <p:nvPr userDrawn="1"/>
        </p:nvSpPr>
        <p:spPr>
          <a:xfrm>
            <a:off x="152400" y="4857750"/>
            <a:ext cx="1295400" cy="152400"/>
          </a:xfrm>
          <a:prstGeom prst="rect">
            <a:avLst/>
          </a:prstGeom>
          <a:noFill/>
        </p:spPr>
        <p:txBody>
          <a:bodyPr wrap="none" lIns="0" tIns="0" rIns="0" bIns="0" rtlCol="0" anchor="b">
            <a:noAutofit/>
          </a:bodyPr>
          <a:lstStyle/>
          <a:p>
            <a:pPr>
              <a:lnSpc>
                <a:spcPct val="90000"/>
              </a:lnSpc>
            </a:pPr>
            <a:r>
              <a:rPr lang="sk-SK" sz="700">
                <a:solidFill>
                  <a:schemeClr val="bg2"/>
                </a:solidFill>
              </a:rPr>
              <a:t>© 2018 Autodesk, Inc.</a:t>
            </a:r>
          </a:p>
        </p:txBody>
      </p:sp>
      <p:pic>
        <p:nvPicPr>
          <p:cNvPr id="11" name="Picture 10"/>
          <p:cNvPicPr>
            <a:picLocks noChangeAspect="1"/>
          </p:cNvPicPr>
          <p:nvPr userDrawn="1"/>
        </p:nvPicPr>
        <p:blipFill rotWithShape="1">
          <a:blip r:embed="rId3" cstate="hqprint">
            <a:extLst>
              <a:ext uri="{28A0092B-C50C-407E-A947-70E740481C1C}">
                <a14:useLocalDpi xmlns:a14="http://schemas.microsoft.com/office/drawing/2010/main"/>
              </a:ext>
            </a:extLst>
          </a:blip>
          <a:srcRect/>
          <a:stretch/>
        </p:blipFill>
        <p:spPr>
          <a:xfrm>
            <a:off x="457200" y="3520440"/>
            <a:ext cx="1295400" cy="220071"/>
          </a:xfrm>
          <a:prstGeom prst="rect">
            <a:avLst/>
          </a:prstGeom>
        </p:spPr>
      </p:pic>
    </p:spTree>
    <p:extLst>
      <p:ext uri="{BB962C8B-B14F-4D97-AF65-F5344CB8AC3E}">
        <p14:creationId xmlns:p14="http://schemas.microsoft.com/office/powerpoint/2010/main" val="210190599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mage Slide">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9144000" cy="5143500"/>
          </a:xfrm>
        </p:spPr>
        <p:txBody>
          <a:bodyPr anchor="ctr"/>
          <a:lstStyle>
            <a:lvl1pPr marL="0" indent="0" algn="ctr">
              <a:buNone/>
              <a:defRPr/>
            </a:lvl1pPr>
          </a:lstStyle>
          <a:p>
            <a:r>
              <a:rPr lang="en-US"/>
              <a:t>Click icon to add picture</a:t>
            </a:r>
            <a:endParaRPr lang="en-US" dirty="0"/>
          </a:p>
        </p:txBody>
      </p:sp>
      <p:sp>
        <p:nvSpPr>
          <p:cNvPr id="2" name="Title 1"/>
          <p:cNvSpPr>
            <a:spLocks noGrp="1"/>
          </p:cNvSpPr>
          <p:nvPr>
            <p:ph type="title" hasCustomPrompt="1"/>
          </p:nvPr>
        </p:nvSpPr>
        <p:spPr>
          <a:xfrm>
            <a:off x="152400" y="4857750"/>
            <a:ext cx="6400800" cy="152400"/>
          </a:xfrm>
        </p:spPr>
        <p:txBody>
          <a:bodyPr anchor="b"/>
          <a:lstStyle>
            <a:lvl1pPr>
              <a:spcBef>
                <a:spcPts val="0"/>
              </a:spcBef>
              <a:defRPr lang="en-US" sz="900" b="0" i="0" dirty="0">
                <a:solidFill>
                  <a:schemeClr val="tx1"/>
                </a:solidFill>
                <a:latin typeface="+mn-lt"/>
                <a:ea typeface="+mn-ea"/>
                <a:cs typeface="Arial" charset="0"/>
              </a:defRPr>
            </a:lvl1pPr>
          </a:lstStyle>
          <a:p>
            <a:pPr marL="0" lvl="0" indent="0">
              <a:spcBef>
                <a:spcPts val="750"/>
              </a:spcBef>
              <a:buFont typeface="Arial" panose="020B0604020202020204" pitchFamily="34" charset="0"/>
            </a:pPr>
            <a:r>
              <a:rPr lang="en-US" dirty="0"/>
              <a:t>Replace this copy with image credit when applicable.</a:t>
            </a:r>
          </a:p>
        </p:txBody>
      </p:sp>
    </p:spTree>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16908639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pic>
        <p:nvPicPr>
          <p:cNvPr id="38" name="Picture 37"/>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828800" y="1504950"/>
            <a:ext cx="5486400" cy="1682480"/>
          </a:xfrm>
          <a:prstGeom prst="rect">
            <a:avLst/>
          </a:prstGeom>
        </p:spPr>
      </p:pic>
      <p:sp>
        <p:nvSpPr>
          <p:cNvPr id="6" name="TextBox 5"/>
          <p:cNvSpPr txBox="1"/>
          <p:nvPr userDrawn="1"/>
        </p:nvSpPr>
        <p:spPr>
          <a:xfrm>
            <a:off x="152400" y="4705350"/>
            <a:ext cx="8839202" cy="304800"/>
          </a:xfrm>
          <a:prstGeom prst="rect">
            <a:avLst/>
          </a:prstGeom>
          <a:noFill/>
        </p:spPr>
        <p:txBody>
          <a:bodyPr wrap="square" lIns="0" tIns="0" rIns="0" bIns="0" rtlCol="0" anchor="b">
            <a:noAutofit/>
          </a:bodyPr>
          <a:lstStyle/>
          <a:p>
            <a:pPr>
              <a:lnSpc>
                <a:spcPct val="90000"/>
              </a:lnSpc>
              <a:spcBef>
                <a:spcPts val="300"/>
              </a:spcBef>
            </a:pPr>
            <a:r>
              <a:rPr lang="en-US" sz="600" dirty="0">
                <a:solidFill>
                  <a:schemeClr val="bg2">
                    <a:lumMod val="65000"/>
                  </a:schemeClr>
                </a:solidFill>
              </a:rPr>
              <a:t>Autodesk and the Autodesk logo are registered trademarks or trademarks of Autodesk, Inc., and/or its subsidiaries and/or affiliates in the USA and/or other countries. All other brand names, product names, or trademarks belong to their respective holders. Autodesk reserves the right to alter product and services offerings, and specifications and pricing at any time without notice, and is not responsible for typographical or graphical errors that may appear in this document.</a:t>
            </a:r>
          </a:p>
          <a:p>
            <a:pPr>
              <a:lnSpc>
                <a:spcPct val="90000"/>
              </a:lnSpc>
              <a:spcBef>
                <a:spcPts val="300"/>
              </a:spcBef>
            </a:pPr>
            <a:r>
              <a:rPr lang="en-US" sz="600" dirty="0">
                <a:solidFill>
                  <a:schemeClr val="bg2">
                    <a:lumMod val="65000"/>
                  </a:schemeClr>
                </a:solidFill>
              </a:rPr>
              <a:t>© 2018 Autodesk. All rights reserved.</a:t>
            </a:r>
          </a:p>
        </p:txBody>
      </p:sp>
    </p:spTree>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cSld name="Title and Content (1 column)">
    <p:spTree>
      <p:nvGrpSpPr>
        <p:cNvPr id="1" name=""/>
        <p:cNvGrpSpPr/>
        <p:nvPr/>
      </p:nvGrpSpPr>
      <p:grpSpPr>
        <a:xfrm>
          <a:off x="0" y="0"/>
          <a:ext cx="0" cy="0"/>
          <a:chOff x="0" y="0"/>
          <a:chExt cx="0" cy="0"/>
        </a:xfrm>
      </p:grpSpPr>
      <p:sp>
        <p:nvSpPr>
          <p:cNvPr id="4" name="Content Placeholder 2"/>
          <p:cNvSpPr>
            <a:spLocks noGrp="1"/>
          </p:cNvSpPr>
          <p:nvPr>
            <p:ph idx="1"/>
          </p:nvPr>
        </p:nvSpPr>
        <p:spPr>
          <a:xfrm>
            <a:off x="280087" y="1169987"/>
            <a:ext cx="8608540" cy="3468705"/>
          </a:xfrm>
          <a:prstGeom prst="rect">
            <a:avLst/>
          </a:prstGeom>
        </p:spPr>
        <p:txBody>
          <a:bodyPr lIns="0" tIns="0" rIns="0" bIns="0">
            <a:noAutofit/>
          </a:bodyPr>
          <a:lstStyle>
            <a:lvl1pPr marL="285750" indent="-285750">
              <a:buClr>
                <a:schemeClr val="tx2"/>
              </a:buClr>
              <a:buSzPct val="100000"/>
              <a:buFont typeface="Wingdings" charset="2"/>
              <a:buChar char="§"/>
              <a:tabLst/>
              <a:defRPr sz="2400" b="0">
                <a:solidFill>
                  <a:schemeClr val="tx1"/>
                </a:solidFill>
                <a:latin typeface="Artifakt ElementOfc"/>
                <a:cs typeface="Artifakt ElementOfc"/>
              </a:defRPr>
            </a:lvl1pPr>
            <a:lvl2pPr marL="630238" indent="-287338">
              <a:buClr>
                <a:schemeClr val="tx2"/>
              </a:buClr>
              <a:buSzPct val="100000"/>
              <a:buFont typeface="Wingdings" charset="2"/>
              <a:buChar char="§"/>
              <a:tabLst/>
              <a:defRPr sz="2400" b="0">
                <a:solidFill>
                  <a:schemeClr val="tx1"/>
                </a:solidFill>
                <a:latin typeface="Artifakt ElementOfc"/>
                <a:cs typeface="Artifakt ElementOfc"/>
              </a:defRPr>
            </a:lvl2pPr>
            <a:lvl3pPr marL="917575" indent="-263525">
              <a:buClr>
                <a:schemeClr val="tx2"/>
              </a:buClr>
              <a:buSzPct val="100000"/>
              <a:buFont typeface="Wingdings" charset="2"/>
              <a:buChar char="§"/>
              <a:tabLst/>
              <a:defRPr sz="2400" b="0">
                <a:solidFill>
                  <a:schemeClr val="tx1"/>
                </a:solidFill>
                <a:latin typeface="Artifakt ElementOfc"/>
                <a:cs typeface="Artifakt ElementOfc"/>
              </a:defRPr>
            </a:lvl3pPr>
            <a:lvl4pPr marL="1203325" indent="-285750">
              <a:buClr>
                <a:schemeClr val="tx2"/>
              </a:buClr>
              <a:buSzPct val="100000"/>
              <a:buFont typeface="Wingdings" charset="2"/>
              <a:buChar char="§"/>
              <a:tabLst/>
              <a:defRPr sz="2400" b="0">
                <a:solidFill>
                  <a:schemeClr val="tx1"/>
                </a:solidFill>
                <a:latin typeface="Artifakt ElementOfc"/>
                <a:cs typeface="Artifakt ElementOfc"/>
              </a:defRPr>
            </a:lvl4pPr>
            <a:lvl5pPr marL="2303326" indent="-201538">
              <a:buClr>
                <a:schemeClr val="accent4"/>
              </a:buClr>
              <a:buSzPct val="100000"/>
              <a:buFont typeface="Wingdings" charset="2"/>
              <a:buChar char="§"/>
              <a:defRPr sz="1700" b="0">
                <a:solidFill>
                  <a:schemeClr val="tx1"/>
                </a:solidFill>
                <a:latin typeface="Artifakt ElementOfc"/>
                <a:cs typeface="Artifakt ElementOfc"/>
              </a:defRPr>
            </a:lvl5pPr>
          </a:lstStyle>
          <a:p>
            <a:pPr lvl="0"/>
            <a:r>
              <a:rPr lang="en-US"/>
              <a:t>Edit Master text styles</a:t>
            </a:r>
          </a:p>
          <a:p>
            <a:pPr lvl="1"/>
            <a:r>
              <a:rPr lang="en-US"/>
              <a:t>Second level</a:t>
            </a:r>
          </a:p>
          <a:p>
            <a:pPr lvl="2"/>
            <a:r>
              <a:rPr lang="en-US"/>
              <a:t>Third level</a:t>
            </a:r>
          </a:p>
          <a:p>
            <a:pPr lvl="3"/>
            <a:r>
              <a:rPr lang="en-US"/>
              <a:t>Fourth level</a:t>
            </a:r>
          </a:p>
        </p:txBody>
      </p:sp>
      <p:sp>
        <p:nvSpPr>
          <p:cNvPr id="2" name="Title 1"/>
          <p:cNvSpPr>
            <a:spLocks noGrp="1"/>
          </p:cNvSpPr>
          <p:nvPr>
            <p:ph type="title"/>
          </p:nvPr>
        </p:nvSpPr>
        <p:spPr>
          <a:xfrm>
            <a:off x="280087" y="206375"/>
            <a:ext cx="8608540" cy="857250"/>
          </a:xfrm>
          <a:prstGeom prst="rect">
            <a:avLst/>
          </a:prstGeom>
        </p:spPr>
        <p:txBody>
          <a:bodyPr vert="horz" lIns="0" tIns="0" rIns="0" bIns="0" anchor="t"/>
          <a:lstStyle>
            <a:lvl1pPr algn="l">
              <a:defRPr sz="3000" b="1" i="0">
                <a:solidFill>
                  <a:schemeClr val="tx2"/>
                </a:solidFill>
                <a:latin typeface="Artifakt LegendOfc" charset="0"/>
                <a:ea typeface="Artifakt LegendOfc" charset="0"/>
                <a:cs typeface="Artifakt LegendOfc" charset="0"/>
              </a:defRPr>
            </a:lvl1pPr>
          </a:lstStyle>
          <a:p>
            <a:r>
              <a:rPr lang="en-US"/>
              <a:t>Click to edit Master title style</a:t>
            </a:r>
            <a:endParaRPr lang="en-US" dirty="0"/>
          </a:p>
        </p:txBody>
      </p:sp>
    </p:spTree>
    <p:extLst>
      <p:ext uri="{BB962C8B-B14F-4D97-AF65-F5344CB8AC3E}">
        <p14:creationId xmlns:p14="http://schemas.microsoft.com/office/powerpoint/2010/main" val="1301509348"/>
      </p:ext>
    </p:extLst>
  </p:cSld>
  <p:clrMapOvr>
    <a:masterClrMapping/>
  </p:clrMapOvr>
  <mc:AlternateContent xmlns:mc="http://schemas.openxmlformats.org/markup-compatibility/2006" xmlns:p14="http://schemas.microsoft.com/office/powerpoint/2010/main">
    <mc:Choice Requires="p14">
      <p:transition p14:dur="450">
        <p:fade/>
      </p:transition>
    </mc:Choice>
    <mc:Fallback xmlns="">
      <p:transition>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cSld name="Title and Content (2 column)">
    <p:spTree>
      <p:nvGrpSpPr>
        <p:cNvPr id="1" name=""/>
        <p:cNvGrpSpPr/>
        <p:nvPr/>
      </p:nvGrpSpPr>
      <p:grpSpPr>
        <a:xfrm>
          <a:off x="0" y="0"/>
          <a:ext cx="0" cy="0"/>
          <a:chOff x="0" y="0"/>
          <a:chExt cx="0" cy="0"/>
        </a:xfrm>
      </p:grpSpPr>
      <p:sp>
        <p:nvSpPr>
          <p:cNvPr id="8" name="Title 1"/>
          <p:cNvSpPr>
            <a:spLocks noGrp="1"/>
          </p:cNvSpPr>
          <p:nvPr>
            <p:ph type="title"/>
          </p:nvPr>
        </p:nvSpPr>
        <p:spPr>
          <a:xfrm>
            <a:off x="284206" y="205979"/>
            <a:ext cx="8637372" cy="857250"/>
          </a:xfrm>
          <a:prstGeom prst="rect">
            <a:avLst/>
          </a:prstGeom>
        </p:spPr>
        <p:txBody>
          <a:bodyPr lIns="0" tIns="0" rIns="0" bIns="0" anchor="t" anchorCtr="0">
            <a:noAutofit/>
          </a:bodyPr>
          <a:lstStyle>
            <a:lvl1pPr algn="l">
              <a:defRPr sz="3000" b="1" i="0" baseline="0">
                <a:solidFill>
                  <a:schemeClr val="tx2"/>
                </a:solidFill>
                <a:latin typeface="Artifakt LegendOfc" charset="0"/>
                <a:ea typeface="Artifakt LegendOfc" charset="0"/>
                <a:cs typeface="Artifakt LegendOfc" charset="0"/>
              </a:defRPr>
            </a:lvl1pPr>
          </a:lstStyle>
          <a:p>
            <a:r>
              <a:rPr lang="en-US"/>
              <a:t>Click to edit Master title style</a:t>
            </a:r>
            <a:endParaRPr lang="en-US" dirty="0"/>
          </a:p>
        </p:txBody>
      </p:sp>
      <p:sp>
        <p:nvSpPr>
          <p:cNvPr id="3" name="Content Placeholder 2"/>
          <p:cNvSpPr>
            <a:spLocks noGrp="1"/>
          </p:cNvSpPr>
          <p:nvPr>
            <p:ph sz="quarter" idx="18"/>
          </p:nvPr>
        </p:nvSpPr>
        <p:spPr>
          <a:xfrm>
            <a:off x="4669618" y="1170386"/>
            <a:ext cx="4251960" cy="3575447"/>
          </a:xfrm>
          <a:prstGeom prst="rect">
            <a:avLst/>
          </a:prstGeom>
        </p:spPr>
        <p:txBody>
          <a:bodyPr vert="horz" lIns="0" tIns="0" rIns="0" bIns="0"/>
          <a:lstStyle>
            <a:lvl1pPr marL="285750" indent="-285750">
              <a:buClr>
                <a:schemeClr val="tx2"/>
              </a:buClr>
              <a:buSzPct val="105000"/>
              <a:buFont typeface="Wingdings" charset="2"/>
              <a:buChar char="§"/>
              <a:tabLst/>
              <a:defRPr sz="2200">
                <a:solidFill>
                  <a:schemeClr val="tx1"/>
                </a:solidFill>
              </a:defRPr>
            </a:lvl1pPr>
            <a:lvl2pPr marL="630238" indent="-287338">
              <a:buClr>
                <a:schemeClr val="tx2"/>
              </a:buClr>
              <a:buSzPct val="105000"/>
              <a:buFont typeface="Wingdings" charset="2"/>
              <a:buChar char="§"/>
              <a:tabLst/>
              <a:defRPr sz="2200">
                <a:solidFill>
                  <a:schemeClr val="tx1"/>
                </a:solidFill>
              </a:defRPr>
            </a:lvl2pPr>
            <a:lvl3pPr marL="974725" indent="-287338">
              <a:buClr>
                <a:schemeClr val="tx2"/>
              </a:buClr>
              <a:buSzPct val="105000"/>
              <a:buFont typeface="Wingdings" charset="2"/>
              <a:buChar char="§"/>
              <a:tabLst/>
              <a:defRPr sz="2200">
                <a:solidFill>
                  <a:schemeClr val="tx1"/>
                </a:solidFill>
              </a:defRPr>
            </a:lvl3pPr>
            <a:lvl4pPr marL="1260475" indent="-285750">
              <a:buClr>
                <a:schemeClr val="tx2"/>
              </a:buClr>
              <a:buSzPct val="105000"/>
              <a:buFont typeface="Wingdings" charset="2"/>
              <a:buChar char="§"/>
              <a:tabLst/>
              <a:defRPr sz="2200">
                <a:solidFill>
                  <a:schemeClr val="tx1"/>
                </a:solidFill>
              </a:defRPr>
            </a:lvl4pPr>
            <a:lvl5pPr marL="1585874" indent="-214308">
              <a:buClr>
                <a:schemeClr val="accent4"/>
              </a:buClr>
              <a:buSzPct val="105000"/>
              <a:buFont typeface="Wingdings" charset="2"/>
              <a:buChar char="§"/>
              <a:defRPr sz="2400"/>
            </a:lvl5pPr>
          </a:lstStyle>
          <a:p>
            <a:pPr lvl="0"/>
            <a:r>
              <a:rPr lang="en-US"/>
              <a:t>Edit Master text styles</a:t>
            </a:r>
          </a:p>
          <a:p>
            <a:pPr lvl="1"/>
            <a:r>
              <a:rPr lang="en-US"/>
              <a:t>Second level</a:t>
            </a:r>
          </a:p>
          <a:p>
            <a:pPr lvl="2"/>
            <a:r>
              <a:rPr lang="en-US"/>
              <a:t>Third level</a:t>
            </a:r>
          </a:p>
          <a:p>
            <a:pPr lvl="3"/>
            <a:r>
              <a:rPr lang="en-US"/>
              <a:t>Fourth level</a:t>
            </a:r>
          </a:p>
        </p:txBody>
      </p:sp>
      <p:sp>
        <p:nvSpPr>
          <p:cNvPr id="13" name="Content Placeholder 2"/>
          <p:cNvSpPr>
            <a:spLocks noGrp="1"/>
          </p:cNvSpPr>
          <p:nvPr>
            <p:ph idx="17"/>
          </p:nvPr>
        </p:nvSpPr>
        <p:spPr>
          <a:xfrm>
            <a:off x="284209" y="1169988"/>
            <a:ext cx="4251960" cy="3575462"/>
          </a:xfrm>
          <a:prstGeom prst="rect">
            <a:avLst/>
          </a:prstGeom>
        </p:spPr>
        <p:txBody>
          <a:bodyPr lIns="0" tIns="0" rIns="0" bIns="0">
            <a:noAutofit/>
          </a:bodyPr>
          <a:lstStyle>
            <a:lvl1pPr marL="285750" indent="-285750">
              <a:buClr>
                <a:schemeClr val="tx2"/>
              </a:buClr>
              <a:buSzPct val="105000"/>
              <a:buFont typeface="Wingdings" pitchFamily="2" charset="2"/>
              <a:buChar char="§"/>
              <a:tabLst/>
              <a:defRPr sz="2200" b="0">
                <a:solidFill>
                  <a:schemeClr val="tx1"/>
                </a:solidFill>
                <a:latin typeface="Artifakt ElementOfc"/>
                <a:cs typeface="Artifakt ElementOfc"/>
              </a:defRPr>
            </a:lvl1pPr>
            <a:lvl2pPr marL="630238" indent="-287338" defTabSz="53973">
              <a:buClr>
                <a:schemeClr val="tx2"/>
              </a:buClr>
              <a:buSzPct val="105000"/>
              <a:buFont typeface="Wingdings" pitchFamily="2" charset="2"/>
              <a:buChar char="§"/>
              <a:tabLst/>
              <a:defRPr sz="2200" b="0">
                <a:solidFill>
                  <a:schemeClr val="tx1"/>
                </a:solidFill>
                <a:latin typeface="Artifakt ElementOfc"/>
                <a:cs typeface="Artifakt ElementOfc"/>
              </a:defRPr>
            </a:lvl2pPr>
            <a:lvl3pPr marL="917575" indent="-287338">
              <a:buClr>
                <a:schemeClr val="tx2"/>
              </a:buClr>
              <a:buSzPct val="105000"/>
              <a:buFont typeface="Wingdings" pitchFamily="2" charset="2"/>
              <a:buChar char="§"/>
              <a:tabLst/>
              <a:defRPr sz="2200" b="0">
                <a:solidFill>
                  <a:schemeClr val="tx1"/>
                </a:solidFill>
                <a:latin typeface="Artifakt ElementOfc"/>
                <a:cs typeface="Artifakt ElementOfc"/>
              </a:defRPr>
            </a:lvl3pPr>
            <a:lvl4pPr marL="1203325" indent="-285750">
              <a:buClr>
                <a:schemeClr val="tx2"/>
              </a:buClr>
              <a:buSzPct val="105000"/>
              <a:buFont typeface="Wingdings" pitchFamily="2" charset="2"/>
              <a:buChar char="§"/>
              <a:tabLst/>
              <a:defRPr sz="2200" b="0">
                <a:solidFill>
                  <a:schemeClr val="tx1"/>
                </a:solidFill>
                <a:latin typeface="Artifakt ElementOfc"/>
                <a:cs typeface="Artifakt ElementOfc"/>
              </a:defRPr>
            </a:lvl4pPr>
            <a:lvl5pPr marL="2389700" indent="-287912">
              <a:buClr>
                <a:schemeClr val="accent4"/>
              </a:buClr>
              <a:buSzPct val="100000"/>
              <a:buFont typeface="Wingdings" pitchFamily="2" charset="2"/>
              <a:buChar char="§"/>
              <a:defRPr sz="1700" b="0">
                <a:latin typeface="Artifakt ElementOfc"/>
                <a:cs typeface="Artifakt ElementOfc"/>
              </a:defRPr>
            </a:lvl5p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665585408"/>
      </p:ext>
    </p:extLst>
  </p:cSld>
  <p:clrMapOvr>
    <a:masterClrMapping/>
  </p:clrMapOvr>
  <mc:AlternateContent xmlns:mc="http://schemas.openxmlformats.org/markup-compatibility/2006" xmlns:p14="http://schemas.microsoft.com/office/powerpoint/2010/main">
    <mc:Choice Requires="p14">
      <p:transition p14:dur="450">
        <p:fade/>
      </p:transition>
    </mc:Choice>
    <mc:Fallback xmlns="">
      <p:transition>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userDrawn="1">
  <p:cSld name="Title and Content (2 column) with picture">
    <p:spTree>
      <p:nvGrpSpPr>
        <p:cNvPr id="1" name=""/>
        <p:cNvGrpSpPr/>
        <p:nvPr/>
      </p:nvGrpSpPr>
      <p:grpSpPr>
        <a:xfrm>
          <a:off x="0" y="0"/>
          <a:ext cx="0" cy="0"/>
          <a:chOff x="0" y="0"/>
          <a:chExt cx="0" cy="0"/>
        </a:xfrm>
      </p:grpSpPr>
      <p:sp>
        <p:nvSpPr>
          <p:cNvPr id="8" name="Title 1"/>
          <p:cNvSpPr>
            <a:spLocks noGrp="1"/>
          </p:cNvSpPr>
          <p:nvPr>
            <p:ph type="title"/>
          </p:nvPr>
        </p:nvSpPr>
        <p:spPr>
          <a:xfrm>
            <a:off x="284206" y="205979"/>
            <a:ext cx="8637372" cy="857250"/>
          </a:xfrm>
          <a:prstGeom prst="rect">
            <a:avLst/>
          </a:prstGeom>
        </p:spPr>
        <p:txBody>
          <a:bodyPr lIns="0" tIns="0" rIns="0" bIns="0" anchor="t" anchorCtr="0">
            <a:noAutofit/>
          </a:bodyPr>
          <a:lstStyle>
            <a:lvl1pPr algn="l">
              <a:defRPr sz="3000" b="1" i="0" baseline="0">
                <a:solidFill>
                  <a:schemeClr val="tx2"/>
                </a:solidFill>
                <a:latin typeface="Artifakt LegendOfc" charset="0"/>
                <a:ea typeface="Artifakt LegendOfc" charset="0"/>
                <a:cs typeface="Artifakt LegendOfc" charset="0"/>
              </a:defRPr>
            </a:lvl1pPr>
          </a:lstStyle>
          <a:p>
            <a:r>
              <a:rPr lang="en-US"/>
              <a:t>Click to edit Master title style</a:t>
            </a:r>
            <a:endParaRPr lang="en-US" dirty="0"/>
          </a:p>
        </p:txBody>
      </p:sp>
      <p:sp>
        <p:nvSpPr>
          <p:cNvPr id="13" name="Content Placeholder 2"/>
          <p:cNvSpPr>
            <a:spLocks noGrp="1"/>
          </p:cNvSpPr>
          <p:nvPr>
            <p:ph idx="17"/>
          </p:nvPr>
        </p:nvSpPr>
        <p:spPr>
          <a:xfrm>
            <a:off x="284209" y="1169988"/>
            <a:ext cx="4251960" cy="3575462"/>
          </a:xfrm>
          <a:prstGeom prst="rect">
            <a:avLst/>
          </a:prstGeom>
        </p:spPr>
        <p:txBody>
          <a:bodyPr lIns="0" tIns="0" rIns="0" bIns="0">
            <a:noAutofit/>
          </a:bodyPr>
          <a:lstStyle>
            <a:lvl1pPr marL="285750" indent="-285750">
              <a:buClr>
                <a:schemeClr val="tx2"/>
              </a:buClr>
              <a:buSzPct val="105000"/>
              <a:buFont typeface="Wingdings" pitchFamily="2" charset="2"/>
              <a:buChar char="§"/>
              <a:tabLst/>
              <a:defRPr sz="2200" b="0">
                <a:solidFill>
                  <a:schemeClr val="tx1"/>
                </a:solidFill>
                <a:latin typeface="Artifakt ElementOfc"/>
                <a:cs typeface="Artifakt ElementOfc"/>
              </a:defRPr>
            </a:lvl1pPr>
            <a:lvl2pPr marL="630238" indent="-287338" defTabSz="53973">
              <a:buClr>
                <a:schemeClr val="tx2"/>
              </a:buClr>
              <a:buSzPct val="105000"/>
              <a:buFont typeface="Wingdings" pitchFamily="2" charset="2"/>
              <a:buChar char="§"/>
              <a:tabLst/>
              <a:defRPr sz="2200" b="0">
                <a:solidFill>
                  <a:schemeClr val="tx1"/>
                </a:solidFill>
                <a:latin typeface="Artifakt ElementOfc"/>
                <a:cs typeface="Artifakt ElementOfc"/>
              </a:defRPr>
            </a:lvl2pPr>
            <a:lvl3pPr marL="917575" indent="-287338">
              <a:buClr>
                <a:schemeClr val="tx2"/>
              </a:buClr>
              <a:buSzPct val="105000"/>
              <a:buFont typeface="Wingdings" pitchFamily="2" charset="2"/>
              <a:buChar char="§"/>
              <a:tabLst/>
              <a:defRPr sz="2200" b="0">
                <a:solidFill>
                  <a:schemeClr val="tx1"/>
                </a:solidFill>
                <a:latin typeface="Artifakt ElementOfc"/>
                <a:cs typeface="Artifakt ElementOfc"/>
              </a:defRPr>
            </a:lvl3pPr>
            <a:lvl4pPr marL="1203325" indent="-285750">
              <a:buClr>
                <a:schemeClr val="tx2"/>
              </a:buClr>
              <a:buSzPct val="105000"/>
              <a:buFont typeface="Wingdings" pitchFamily="2" charset="2"/>
              <a:buChar char="§"/>
              <a:tabLst/>
              <a:defRPr sz="2200" b="0">
                <a:solidFill>
                  <a:schemeClr val="tx1"/>
                </a:solidFill>
                <a:latin typeface="Artifakt ElementOfc"/>
                <a:cs typeface="Artifakt ElementOfc"/>
              </a:defRPr>
            </a:lvl4pPr>
            <a:lvl5pPr marL="2389700" indent="-287912">
              <a:buClr>
                <a:schemeClr val="accent4"/>
              </a:buClr>
              <a:buSzPct val="100000"/>
              <a:buFont typeface="Wingdings" pitchFamily="2" charset="2"/>
              <a:buChar char="§"/>
              <a:defRPr sz="1700" b="0">
                <a:latin typeface="Artifakt ElementOfc"/>
                <a:cs typeface="Artifakt ElementOfc"/>
              </a:defRPr>
            </a:lvl5pPr>
          </a:lstStyle>
          <a:p>
            <a:pPr lvl="0"/>
            <a:r>
              <a:rPr lang="en-US"/>
              <a:t>Edit Master text styles</a:t>
            </a:r>
          </a:p>
          <a:p>
            <a:pPr lvl="1"/>
            <a:r>
              <a:rPr lang="en-US"/>
              <a:t>Second level</a:t>
            </a:r>
          </a:p>
          <a:p>
            <a:pPr lvl="2"/>
            <a:r>
              <a:rPr lang="en-US"/>
              <a:t>Third level</a:t>
            </a:r>
          </a:p>
          <a:p>
            <a:pPr lvl="3"/>
            <a:r>
              <a:rPr lang="en-US"/>
              <a:t>Fourth level</a:t>
            </a:r>
          </a:p>
        </p:txBody>
      </p:sp>
      <p:sp>
        <p:nvSpPr>
          <p:cNvPr id="4" name="Picture Placeholder 3"/>
          <p:cNvSpPr>
            <a:spLocks noGrp="1"/>
          </p:cNvSpPr>
          <p:nvPr>
            <p:ph type="pic" sz="quarter" idx="18" hasCustomPrompt="1"/>
          </p:nvPr>
        </p:nvSpPr>
        <p:spPr>
          <a:xfrm>
            <a:off x="4629150" y="1169988"/>
            <a:ext cx="4292600" cy="3360823"/>
          </a:xfrm>
          <a:prstGeom prst="rect">
            <a:avLst/>
          </a:prstGeom>
        </p:spPr>
        <p:txBody>
          <a:bodyPr/>
          <a:lstStyle>
            <a:lvl1pPr marL="0" indent="0" algn="ctr">
              <a:buNone/>
              <a:defRPr sz="1400">
                <a:solidFill>
                  <a:schemeClr val="bg2">
                    <a:lumMod val="50000"/>
                  </a:schemeClr>
                </a:solidFill>
              </a:defRPr>
            </a:lvl1pPr>
          </a:lstStyle>
          <a:p>
            <a:r>
              <a:rPr lang="en-US"/>
              <a:t>Picture</a:t>
            </a:r>
          </a:p>
        </p:txBody>
      </p:sp>
      <p:sp>
        <p:nvSpPr>
          <p:cNvPr id="6" name="Text Placeholder 5"/>
          <p:cNvSpPr>
            <a:spLocks noGrp="1"/>
          </p:cNvSpPr>
          <p:nvPr>
            <p:ph type="body" sz="quarter" idx="19"/>
          </p:nvPr>
        </p:nvSpPr>
        <p:spPr>
          <a:xfrm>
            <a:off x="4629150" y="4530725"/>
            <a:ext cx="4292600" cy="214725"/>
          </a:xfrm>
          <a:prstGeom prst="rect">
            <a:avLst/>
          </a:prstGeom>
        </p:spPr>
        <p:txBody>
          <a:bodyPr lIns="0" tIns="36576" rIns="0" bIns="0"/>
          <a:lstStyle>
            <a:lvl1pPr marL="0" indent="0">
              <a:buNone/>
              <a:defRPr sz="900">
                <a:solidFill>
                  <a:schemeClr val="bg2">
                    <a:lumMod val="50000"/>
                  </a:schemeClr>
                </a:solidFill>
              </a:defRPr>
            </a:lvl1pPr>
            <a:lvl2pPr marL="342900" indent="0">
              <a:buNone/>
              <a:defRPr sz="900">
                <a:solidFill>
                  <a:schemeClr val="bg2">
                    <a:lumMod val="50000"/>
                  </a:schemeClr>
                </a:solidFill>
              </a:defRPr>
            </a:lvl2pPr>
            <a:lvl3pPr marL="685800" indent="0">
              <a:buNone/>
              <a:defRPr sz="900">
                <a:solidFill>
                  <a:schemeClr val="bg2">
                    <a:lumMod val="50000"/>
                  </a:schemeClr>
                </a:solidFill>
              </a:defRPr>
            </a:lvl3pPr>
            <a:lvl4pPr marL="1028700" indent="0">
              <a:buNone/>
              <a:defRPr sz="900">
                <a:solidFill>
                  <a:schemeClr val="bg2">
                    <a:lumMod val="50000"/>
                  </a:schemeClr>
                </a:solidFill>
              </a:defRPr>
            </a:lvl4pPr>
            <a:lvl5pPr marL="1371600" indent="0">
              <a:buNone/>
              <a:defRPr sz="900">
                <a:solidFill>
                  <a:schemeClr val="bg2">
                    <a:lumMod val="50000"/>
                  </a:schemeClr>
                </a:solidFill>
              </a:defRPr>
            </a:lvl5pPr>
          </a:lstStyle>
          <a:p>
            <a:pPr lvl="0"/>
            <a:r>
              <a:rPr lang="en-US"/>
              <a:t>Edit Master text styles</a:t>
            </a:r>
          </a:p>
        </p:txBody>
      </p:sp>
    </p:spTree>
    <p:extLst>
      <p:ext uri="{BB962C8B-B14F-4D97-AF65-F5344CB8AC3E}">
        <p14:creationId xmlns:p14="http://schemas.microsoft.com/office/powerpoint/2010/main" val="1200041022"/>
      </p:ext>
    </p:extLst>
  </p:cSld>
  <p:clrMapOvr>
    <a:masterClrMapping/>
  </p:clrMapOvr>
  <mc:AlternateContent xmlns:mc="http://schemas.openxmlformats.org/markup-compatibility/2006" xmlns:p14="http://schemas.microsoft.com/office/powerpoint/2010/main">
    <mc:Choice Requires="p14">
      <p:transition p14:dur="450">
        <p:fade/>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Divider A">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0" y="0"/>
            <a:ext cx="9144000" cy="5143500"/>
          </a:xfrm>
          <a:prstGeom prst="rect">
            <a:avLst/>
          </a:prstGeom>
        </p:spPr>
      </p:pic>
      <p:sp>
        <p:nvSpPr>
          <p:cNvPr id="10" name="Freeform 9"/>
          <p:cNvSpPr/>
          <p:nvPr userDrawn="1"/>
        </p:nvSpPr>
        <p:spPr>
          <a:xfrm flipV="1">
            <a:off x="0" y="1200150"/>
            <a:ext cx="7385194" cy="2667000"/>
          </a:xfrm>
          <a:custGeom>
            <a:avLst/>
            <a:gdLst>
              <a:gd name="connsiteX0" fmla="*/ 0 w 7385194"/>
              <a:gd name="connsiteY0" fmla="*/ 2667000 h 2667000"/>
              <a:gd name="connsiteX1" fmla="*/ 7385194 w 7385194"/>
              <a:gd name="connsiteY1" fmla="*/ 2667000 h 2667000"/>
              <a:gd name="connsiteX2" fmla="*/ 6285274 w 7385194"/>
              <a:gd name="connsiteY2" fmla="*/ 0 h 2667000"/>
              <a:gd name="connsiteX3" fmla="*/ 0 w 7385194"/>
              <a:gd name="connsiteY3" fmla="*/ 0 h 2667000"/>
            </a:gdLst>
            <a:ahLst/>
            <a:cxnLst>
              <a:cxn ang="0">
                <a:pos x="connsiteX0" y="connsiteY0"/>
              </a:cxn>
              <a:cxn ang="0">
                <a:pos x="connsiteX1" y="connsiteY1"/>
              </a:cxn>
              <a:cxn ang="0">
                <a:pos x="connsiteX2" y="connsiteY2"/>
              </a:cxn>
              <a:cxn ang="0">
                <a:pos x="connsiteX3" y="connsiteY3"/>
              </a:cxn>
            </a:cxnLst>
            <a:rect l="l" t="t" r="r" b="b"/>
            <a:pathLst>
              <a:path w="7385194" h="2667000">
                <a:moveTo>
                  <a:pt x="0" y="2667000"/>
                </a:moveTo>
                <a:lnTo>
                  <a:pt x="7385194" y="2667000"/>
                </a:lnTo>
                <a:lnTo>
                  <a:pt x="6285274" y="0"/>
                </a:lnTo>
                <a:lnTo>
                  <a:pt x="0" y="0"/>
                </a:lnTo>
                <a:close/>
              </a:path>
            </a:pathLst>
          </a:cu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0" i="0" dirty="0">
              <a:latin typeface="Arial" charset="0"/>
            </a:endParaRPr>
          </a:p>
        </p:txBody>
      </p:sp>
      <p:sp>
        <p:nvSpPr>
          <p:cNvPr id="2" name="Title 1"/>
          <p:cNvSpPr>
            <a:spLocks noGrp="1"/>
          </p:cNvSpPr>
          <p:nvPr>
            <p:ph type="title" hasCustomPrompt="1"/>
          </p:nvPr>
        </p:nvSpPr>
        <p:spPr>
          <a:xfrm>
            <a:off x="457200" y="2114550"/>
            <a:ext cx="6248400" cy="685800"/>
          </a:xfrm>
        </p:spPr>
        <p:txBody>
          <a:bodyPr vert="horz" lIns="0" tIns="0" rIns="0" bIns="0" rtlCol="0" anchor="t">
            <a:noAutofit/>
          </a:bodyPr>
          <a:lstStyle>
            <a:lvl1pPr>
              <a:defRPr lang="en-US" sz="2400" dirty="0">
                <a:solidFill>
                  <a:schemeClr val="tx1"/>
                </a:solidFill>
              </a:defRPr>
            </a:lvl1pPr>
          </a:lstStyle>
          <a:p>
            <a:pPr marL="0" marR="0" lvl="0" indent="0" fontAlgn="auto">
              <a:spcAft>
                <a:spcPts val="0"/>
              </a:spcAft>
              <a:buClrTx/>
              <a:buSzTx/>
              <a:buFontTx/>
              <a:tabLst/>
            </a:pPr>
            <a:r>
              <a:rPr lang="en-US" dirty="0"/>
              <a:t>Section/chapter title slide option A:</a:t>
            </a:r>
            <a:br>
              <a:rPr lang="en-US" dirty="0"/>
            </a:br>
            <a:r>
              <a:rPr lang="en-US" dirty="0"/>
              <a:t>Title can extend over one or two lines</a:t>
            </a:r>
          </a:p>
        </p:txBody>
      </p:sp>
    </p:spTree>
    <p:extLst>
      <p:ext uri="{BB962C8B-B14F-4D97-AF65-F5344CB8AC3E}">
        <p14:creationId xmlns:p14="http://schemas.microsoft.com/office/powerpoint/2010/main" val="178067545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 B">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0" y="0"/>
            <a:ext cx="9144000" cy="5143500"/>
          </a:xfrm>
          <a:prstGeom prst="rect">
            <a:avLst/>
          </a:prstGeom>
        </p:spPr>
      </p:pic>
      <p:sp>
        <p:nvSpPr>
          <p:cNvPr id="8" name="Freeform 7"/>
          <p:cNvSpPr/>
          <p:nvPr userDrawn="1"/>
        </p:nvSpPr>
        <p:spPr>
          <a:xfrm flipV="1">
            <a:off x="0" y="0"/>
            <a:ext cx="7880158" cy="5143500"/>
          </a:xfrm>
          <a:custGeom>
            <a:avLst/>
            <a:gdLst>
              <a:gd name="connsiteX0" fmla="*/ 0 w 7880158"/>
              <a:gd name="connsiteY0" fmla="*/ 5143500 h 5143500"/>
              <a:gd name="connsiteX1" fmla="*/ 7880158 w 7880158"/>
              <a:gd name="connsiteY1" fmla="*/ 5143500 h 5143500"/>
              <a:gd name="connsiteX2" fmla="*/ 5758883 w 7880158"/>
              <a:gd name="connsiteY2" fmla="*/ 0 h 5143500"/>
              <a:gd name="connsiteX3" fmla="*/ 0 w 7880158"/>
              <a:gd name="connsiteY3" fmla="*/ 0 h 5143500"/>
            </a:gdLst>
            <a:ahLst/>
            <a:cxnLst>
              <a:cxn ang="0">
                <a:pos x="connsiteX0" y="connsiteY0"/>
              </a:cxn>
              <a:cxn ang="0">
                <a:pos x="connsiteX1" y="connsiteY1"/>
              </a:cxn>
              <a:cxn ang="0">
                <a:pos x="connsiteX2" y="connsiteY2"/>
              </a:cxn>
              <a:cxn ang="0">
                <a:pos x="connsiteX3" y="connsiteY3"/>
              </a:cxn>
            </a:cxnLst>
            <a:rect l="l" t="t" r="r" b="b"/>
            <a:pathLst>
              <a:path w="7880158" h="5143500">
                <a:moveTo>
                  <a:pt x="0" y="5143500"/>
                </a:moveTo>
                <a:lnTo>
                  <a:pt x="7880158" y="5143500"/>
                </a:lnTo>
                <a:lnTo>
                  <a:pt x="5758883" y="0"/>
                </a:lnTo>
                <a:lnTo>
                  <a:pt x="0" y="0"/>
                </a:lnTo>
                <a:close/>
              </a:path>
            </a:pathLst>
          </a:cu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0" i="0" dirty="0">
              <a:latin typeface="Arial" charset="0"/>
            </a:endParaRPr>
          </a:p>
        </p:txBody>
      </p:sp>
      <p:sp>
        <p:nvSpPr>
          <p:cNvPr id="2" name="Title 1"/>
          <p:cNvSpPr>
            <a:spLocks noGrp="1"/>
          </p:cNvSpPr>
          <p:nvPr>
            <p:ph type="ctrTitle" hasCustomPrompt="1"/>
          </p:nvPr>
        </p:nvSpPr>
        <p:spPr>
          <a:xfrm>
            <a:off x="457200" y="1657350"/>
            <a:ext cx="6400800" cy="685800"/>
          </a:xfrm>
        </p:spPr>
        <p:txBody>
          <a:bodyPr anchor="t"/>
          <a:lstStyle>
            <a:lvl1pPr marL="0" marR="0" indent="0" algn="l" defTabSz="685800" rtl="0" eaLnBrk="1" fontAlgn="auto" latinLnBrk="0" hangingPunct="1">
              <a:lnSpc>
                <a:spcPct val="90000"/>
              </a:lnSpc>
              <a:spcBef>
                <a:spcPct val="0"/>
              </a:spcBef>
              <a:spcAft>
                <a:spcPts val="0"/>
              </a:spcAft>
              <a:buClrTx/>
              <a:buSzTx/>
              <a:buFontTx/>
              <a:buNone/>
              <a:tabLst/>
              <a:defRPr sz="2400">
                <a:solidFill>
                  <a:schemeClr val="tx1"/>
                </a:solidFill>
              </a:defRPr>
            </a:lvl1pPr>
          </a:lstStyle>
          <a:p>
            <a:r>
              <a:rPr lang="en-US" dirty="0"/>
              <a:t>Title slide option B: </a:t>
            </a:r>
            <a:br>
              <a:rPr lang="en-US" dirty="0"/>
            </a:br>
            <a:r>
              <a:rPr lang="en-US" dirty="0"/>
              <a:t>Main title can extend over one or two lines</a:t>
            </a:r>
          </a:p>
        </p:txBody>
      </p:sp>
      <p:pic>
        <p:nvPicPr>
          <p:cNvPr id="11" name="Picture 10"/>
          <p:cNvPicPr>
            <a:picLocks noChangeAspect="1"/>
          </p:cNvPicPr>
          <p:nvPr userDrawn="1"/>
        </p:nvPicPr>
        <p:blipFill rotWithShape="1">
          <a:blip r:embed="rId3" cstate="hqprint">
            <a:extLst>
              <a:ext uri="{28A0092B-C50C-407E-A947-70E740481C1C}">
                <a14:useLocalDpi xmlns:a14="http://schemas.microsoft.com/office/drawing/2010/main"/>
              </a:ext>
            </a:extLst>
          </a:blip>
          <a:srcRect/>
          <a:stretch/>
        </p:blipFill>
        <p:spPr>
          <a:xfrm>
            <a:off x="457200" y="3559662"/>
            <a:ext cx="1295400" cy="220071"/>
          </a:xfrm>
          <a:prstGeom prst="rect">
            <a:avLst/>
          </a:prstGeom>
        </p:spPr>
      </p:pic>
      <p:sp>
        <p:nvSpPr>
          <p:cNvPr id="3" name="Subtitle 2"/>
          <p:cNvSpPr>
            <a:spLocks noGrp="1"/>
          </p:cNvSpPr>
          <p:nvPr>
            <p:ph type="subTitle" idx="1" hasCustomPrompt="1"/>
          </p:nvPr>
        </p:nvSpPr>
        <p:spPr>
          <a:xfrm>
            <a:off x="457200" y="2647950"/>
            <a:ext cx="6096000" cy="304800"/>
          </a:xfrm>
        </p:spPr>
        <p:txBody>
          <a:bodyPr/>
          <a:lstStyle>
            <a:lvl1pPr marL="0" marR="0" indent="0" algn="l" defTabSz="685800" rtl="0" eaLnBrk="1" fontAlgn="auto" latinLnBrk="0" hangingPunct="1">
              <a:lnSpc>
                <a:spcPct val="90000"/>
              </a:lnSpc>
              <a:spcBef>
                <a:spcPts val="0"/>
              </a:spcBef>
              <a:spcAft>
                <a:spcPts val="0"/>
              </a:spcAft>
              <a:buClr>
                <a:schemeClr val="tx2"/>
              </a:buClr>
              <a:buSzTx/>
              <a:buFont typeface="Wingdings" charset="2"/>
              <a:buNone/>
              <a:tabLst/>
              <a:defRPr sz="16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Presenter Name</a:t>
            </a:r>
          </a:p>
        </p:txBody>
      </p:sp>
      <p:sp>
        <p:nvSpPr>
          <p:cNvPr id="39" name="Text Placeholder 38"/>
          <p:cNvSpPr>
            <a:spLocks noGrp="1"/>
          </p:cNvSpPr>
          <p:nvPr>
            <p:ph type="body" sz="quarter" idx="10" hasCustomPrompt="1"/>
          </p:nvPr>
        </p:nvSpPr>
        <p:spPr>
          <a:xfrm>
            <a:off x="457200" y="2952750"/>
            <a:ext cx="6096000" cy="228600"/>
          </a:xfrm>
        </p:spPr>
        <p:txBody>
          <a:bodyPr/>
          <a:lstStyle>
            <a:lvl1pPr marL="0" indent="0">
              <a:spcBef>
                <a:spcPts val="0"/>
              </a:spcBef>
              <a:buNone/>
              <a:defRPr sz="1200"/>
            </a:lvl1pPr>
          </a:lstStyle>
          <a:p>
            <a:pPr lvl="0"/>
            <a:r>
              <a:rPr lang="en-US" dirty="0"/>
              <a:t>Presenter Title | @</a:t>
            </a:r>
            <a:r>
              <a:rPr lang="en-US" dirty="0" err="1"/>
              <a:t>socialmedia</a:t>
            </a:r>
            <a:endParaRPr lang="en-US" dirty="0"/>
          </a:p>
        </p:txBody>
      </p:sp>
      <p:sp>
        <p:nvSpPr>
          <p:cNvPr id="12" name="TextBox 11"/>
          <p:cNvSpPr txBox="1"/>
          <p:nvPr userDrawn="1"/>
        </p:nvSpPr>
        <p:spPr>
          <a:xfrm>
            <a:off x="152400" y="4857750"/>
            <a:ext cx="1295400" cy="152400"/>
          </a:xfrm>
          <a:prstGeom prst="rect">
            <a:avLst/>
          </a:prstGeom>
          <a:noFill/>
        </p:spPr>
        <p:txBody>
          <a:bodyPr wrap="none" lIns="0" tIns="0" rIns="0" bIns="0" rtlCol="0" anchor="b">
            <a:noAutofit/>
          </a:bodyPr>
          <a:lstStyle/>
          <a:p>
            <a:pPr>
              <a:lnSpc>
                <a:spcPct val="90000"/>
              </a:lnSpc>
            </a:pPr>
            <a:r>
              <a:rPr lang="sk-SK" sz="700">
                <a:solidFill>
                  <a:schemeClr val="bg2">
                    <a:lumMod val="65000"/>
                  </a:schemeClr>
                </a:solidFill>
              </a:rPr>
              <a:t>© 2018 Autodesk, Inc.</a:t>
            </a:r>
          </a:p>
        </p:txBody>
      </p:sp>
    </p:spTree>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Divider B">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0" y="0"/>
            <a:ext cx="9144000" cy="5143500"/>
          </a:xfrm>
          <a:prstGeom prst="rect">
            <a:avLst/>
          </a:prstGeom>
        </p:spPr>
      </p:pic>
      <p:sp>
        <p:nvSpPr>
          <p:cNvPr id="5" name="Freeform 4"/>
          <p:cNvSpPr/>
          <p:nvPr userDrawn="1"/>
        </p:nvSpPr>
        <p:spPr>
          <a:xfrm flipV="1">
            <a:off x="0" y="0"/>
            <a:ext cx="7880158" cy="5143500"/>
          </a:xfrm>
          <a:custGeom>
            <a:avLst/>
            <a:gdLst>
              <a:gd name="connsiteX0" fmla="*/ 0 w 7880158"/>
              <a:gd name="connsiteY0" fmla="*/ 5143500 h 5143500"/>
              <a:gd name="connsiteX1" fmla="*/ 7880158 w 7880158"/>
              <a:gd name="connsiteY1" fmla="*/ 5143500 h 5143500"/>
              <a:gd name="connsiteX2" fmla="*/ 5758883 w 7880158"/>
              <a:gd name="connsiteY2" fmla="*/ 0 h 5143500"/>
              <a:gd name="connsiteX3" fmla="*/ 0 w 7880158"/>
              <a:gd name="connsiteY3" fmla="*/ 0 h 5143500"/>
            </a:gdLst>
            <a:ahLst/>
            <a:cxnLst>
              <a:cxn ang="0">
                <a:pos x="connsiteX0" y="connsiteY0"/>
              </a:cxn>
              <a:cxn ang="0">
                <a:pos x="connsiteX1" y="connsiteY1"/>
              </a:cxn>
              <a:cxn ang="0">
                <a:pos x="connsiteX2" y="connsiteY2"/>
              </a:cxn>
              <a:cxn ang="0">
                <a:pos x="connsiteX3" y="connsiteY3"/>
              </a:cxn>
            </a:cxnLst>
            <a:rect l="l" t="t" r="r" b="b"/>
            <a:pathLst>
              <a:path w="7880158" h="5143500">
                <a:moveTo>
                  <a:pt x="0" y="5143500"/>
                </a:moveTo>
                <a:lnTo>
                  <a:pt x="7880158" y="5143500"/>
                </a:lnTo>
                <a:lnTo>
                  <a:pt x="5758883" y="0"/>
                </a:lnTo>
                <a:lnTo>
                  <a:pt x="0" y="0"/>
                </a:lnTo>
                <a:close/>
              </a:path>
            </a:pathLst>
          </a:cu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0" i="0" dirty="0">
              <a:latin typeface="Arial" charset="0"/>
            </a:endParaRPr>
          </a:p>
        </p:txBody>
      </p:sp>
      <p:sp>
        <p:nvSpPr>
          <p:cNvPr id="2" name="Title 1"/>
          <p:cNvSpPr>
            <a:spLocks noGrp="1"/>
          </p:cNvSpPr>
          <p:nvPr>
            <p:ph type="title" hasCustomPrompt="1"/>
          </p:nvPr>
        </p:nvSpPr>
        <p:spPr>
          <a:xfrm>
            <a:off x="457200" y="2114550"/>
            <a:ext cx="6248400" cy="685800"/>
          </a:xfrm>
        </p:spPr>
        <p:txBody>
          <a:bodyPr vert="horz" lIns="0" tIns="0" rIns="0" bIns="0" rtlCol="0" anchor="t">
            <a:noAutofit/>
          </a:bodyPr>
          <a:lstStyle>
            <a:lvl1pPr>
              <a:defRPr lang="en-US" sz="2400" dirty="0">
                <a:solidFill>
                  <a:schemeClr val="tx1"/>
                </a:solidFill>
              </a:defRPr>
            </a:lvl1pPr>
          </a:lstStyle>
          <a:p>
            <a:pPr marL="0" marR="0" lvl="0" indent="0" fontAlgn="auto">
              <a:spcAft>
                <a:spcPts val="0"/>
              </a:spcAft>
              <a:buClrTx/>
              <a:buSzTx/>
              <a:buFontTx/>
              <a:tabLst/>
            </a:pPr>
            <a:r>
              <a:rPr lang="en-US" dirty="0"/>
              <a:t>Section/chapter title slide option B:</a:t>
            </a:r>
            <a:br>
              <a:rPr lang="en-US" dirty="0"/>
            </a:br>
            <a:r>
              <a:rPr lang="en-US" dirty="0"/>
              <a:t>Title can extend over one or two lines</a:t>
            </a:r>
          </a:p>
        </p:txBody>
      </p:sp>
    </p:spTree>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 1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0" hasCustomPrompt="1"/>
          </p:nvPr>
        </p:nvSpPr>
        <p:spPr>
          <a:xfrm>
            <a:off x="304800" y="742950"/>
            <a:ext cx="8534400" cy="304800"/>
          </a:xfrm>
        </p:spPr>
        <p:txBody>
          <a:bodyPr/>
          <a:lstStyle>
            <a:lvl1pPr marL="0" marR="0" indent="0" algn="l" defTabSz="685800" rtl="0" eaLnBrk="1" fontAlgn="auto" latinLnBrk="0" hangingPunct="1">
              <a:lnSpc>
                <a:spcPct val="90000"/>
              </a:lnSpc>
              <a:spcBef>
                <a:spcPts val="0"/>
              </a:spcBef>
              <a:spcAft>
                <a:spcPts val="0"/>
              </a:spcAft>
              <a:buClr>
                <a:schemeClr val="tx2"/>
              </a:buClr>
              <a:buSzTx/>
              <a:buFont typeface="Wingdings" charset="2"/>
              <a:buNone/>
              <a:tabLst/>
              <a:defRPr sz="1600" b="1">
                <a:solidFill>
                  <a:schemeClr val="bg2">
                    <a:lumMod val="50000"/>
                  </a:schemeClr>
                </a:solidFill>
              </a:defRPr>
            </a:lvl1pPr>
          </a:lstStyle>
          <a:p>
            <a:pPr marL="0" marR="0" lvl="0" indent="0" algn="l" defTabSz="685800" rtl="0" eaLnBrk="1" fontAlgn="auto" latinLnBrk="0" hangingPunct="1">
              <a:lnSpc>
                <a:spcPct val="90000"/>
              </a:lnSpc>
              <a:spcBef>
                <a:spcPts val="0"/>
              </a:spcBef>
              <a:spcAft>
                <a:spcPts val="0"/>
              </a:spcAft>
              <a:buClr>
                <a:schemeClr val="tx2"/>
              </a:buClr>
              <a:buSzTx/>
              <a:buFont typeface="Wingdings" charset="2"/>
              <a:buNone/>
              <a:tabLst/>
              <a:defRPr/>
            </a:pPr>
            <a:r>
              <a:rPr lang="en-US"/>
              <a:t>Subtitle if needed</a:t>
            </a:r>
          </a:p>
        </p:txBody>
      </p:sp>
    </p:spTree>
    <p:extLst>
      <p:ext uri="{BB962C8B-B14F-4D97-AF65-F5344CB8AC3E}">
        <p14:creationId xmlns:p14="http://schemas.microsoft.com/office/powerpoint/2010/main" val="78291322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 2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04800" y="1123950"/>
            <a:ext cx="4114800" cy="3886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724400" y="1123950"/>
            <a:ext cx="4114800" cy="3886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0" hasCustomPrompt="1"/>
          </p:nvPr>
        </p:nvSpPr>
        <p:spPr>
          <a:xfrm>
            <a:off x="304800" y="742950"/>
            <a:ext cx="8534400" cy="304800"/>
          </a:xfrm>
        </p:spPr>
        <p:txBody>
          <a:bodyPr/>
          <a:lstStyle>
            <a:lvl1pPr marL="0" marR="0" indent="0" algn="l" defTabSz="685800" rtl="0" eaLnBrk="1" fontAlgn="auto" latinLnBrk="0" hangingPunct="1">
              <a:lnSpc>
                <a:spcPct val="90000"/>
              </a:lnSpc>
              <a:spcBef>
                <a:spcPts val="0"/>
              </a:spcBef>
              <a:spcAft>
                <a:spcPts val="0"/>
              </a:spcAft>
              <a:buClr>
                <a:schemeClr val="tx2"/>
              </a:buClr>
              <a:buSzTx/>
              <a:buFont typeface="Wingdings" charset="2"/>
              <a:buNone/>
              <a:tabLst/>
              <a:defRPr sz="1600" b="1">
                <a:solidFill>
                  <a:schemeClr val="bg2">
                    <a:lumMod val="50000"/>
                  </a:schemeClr>
                </a:solidFill>
              </a:defRPr>
            </a:lvl1pPr>
          </a:lstStyle>
          <a:p>
            <a:pPr marL="0" marR="0" lvl="0" indent="0" algn="l" defTabSz="685800" rtl="0" eaLnBrk="1" fontAlgn="auto" latinLnBrk="0" hangingPunct="1">
              <a:lnSpc>
                <a:spcPct val="90000"/>
              </a:lnSpc>
              <a:spcBef>
                <a:spcPts val="0"/>
              </a:spcBef>
              <a:spcAft>
                <a:spcPts val="0"/>
              </a:spcAft>
              <a:buClr>
                <a:schemeClr val="tx2"/>
              </a:buClr>
              <a:buSzTx/>
              <a:buFont typeface="Wingdings" charset="2"/>
              <a:buNone/>
              <a:tabLst/>
              <a:defRPr/>
            </a:pPr>
            <a:r>
              <a:rPr lang="en-US"/>
              <a:t>Subtitle if needed</a:t>
            </a:r>
          </a:p>
        </p:txBody>
      </p:sp>
    </p:spTree>
    <p:extLst>
      <p:ext uri="{BB962C8B-B14F-4D97-AF65-F5344CB8AC3E}">
        <p14:creationId xmlns:p14="http://schemas.microsoft.com/office/powerpoint/2010/main" val="18723366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Text, and Imag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04800" y="1123950"/>
            <a:ext cx="4114800" cy="3886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0" hasCustomPrompt="1"/>
          </p:nvPr>
        </p:nvSpPr>
        <p:spPr>
          <a:xfrm>
            <a:off x="304800" y="742950"/>
            <a:ext cx="8534400" cy="304800"/>
          </a:xfrm>
        </p:spPr>
        <p:txBody>
          <a:bodyPr/>
          <a:lstStyle>
            <a:lvl1pPr marL="0" marR="0" indent="0" algn="l" defTabSz="685800" rtl="0" eaLnBrk="1" fontAlgn="auto" latinLnBrk="0" hangingPunct="1">
              <a:lnSpc>
                <a:spcPct val="90000"/>
              </a:lnSpc>
              <a:spcBef>
                <a:spcPts val="0"/>
              </a:spcBef>
              <a:spcAft>
                <a:spcPts val="0"/>
              </a:spcAft>
              <a:buClr>
                <a:schemeClr val="tx2"/>
              </a:buClr>
              <a:buSzTx/>
              <a:buFont typeface="Wingdings" charset="2"/>
              <a:buNone/>
              <a:tabLst/>
              <a:defRPr sz="1600" b="1">
                <a:solidFill>
                  <a:schemeClr val="bg2">
                    <a:lumMod val="50000"/>
                  </a:schemeClr>
                </a:solidFill>
              </a:defRPr>
            </a:lvl1pPr>
          </a:lstStyle>
          <a:p>
            <a:pPr marL="0" marR="0" lvl="0" indent="0" algn="l" defTabSz="685800" rtl="0" eaLnBrk="1" fontAlgn="auto" latinLnBrk="0" hangingPunct="1">
              <a:lnSpc>
                <a:spcPct val="90000"/>
              </a:lnSpc>
              <a:spcBef>
                <a:spcPts val="0"/>
              </a:spcBef>
              <a:spcAft>
                <a:spcPts val="0"/>
              </a:spcAft>
              <a:buClr>
                <a:schemeClr val="tx2"/>
              </a:buClr>
              <a:buSzTx/>
              <a:buFont typeface="Wingdings" charset="2"/>
              <a:buNone/>
              <a:tabLst/>
              <a:defRPr/>
            </a:pPr>
            <a:r>
              <a:rPr lang="en-US" dirty="0"/>
              <a:t>Subtitle if needed</a:t>
            </a:r>
          </a:p>
        </p:txBody>
      </p:sp>
      <p:sp>
        <p:nvSpPr>
          <p:cNvPr id="6" name="Picture Placeholder 5"/>
          <p:cNvSpPr>
            <a:spLocks noGrp="1"/>
          </p:cNvSpPr>
          <p:nvPr>
            <p:ph type="pic" sz="quarter" idx="11"/>
          </p:nvPr>
        </p:nvSpPr>
        <p:spPr>
          <a:xfrm>
            <a:off x="4724400" y="1123950"/>
            <a:ext cx="4114800" cy="3657600"/>
          </a:xfrm>
        </p:spPr>
        <p:txBody>
          <a:bodyPr anchor="ctr"/>
          <a:lstStyle>
            <a:lvl1pPr marL="0" indent="0" algn="ctr">
              <a:buFontTx/>
              <a:buNone/>
              <a:defRPr/>
            </a:lvl1pPr>
          </a:lstStyle>
          <a:p>
            <a:r>
              <a:rPr lang="en-US"/>
              <a:t>Click icon to add picture</a:t>
            </a:r>
          </a:p>
        </p:txBody>
      </p:sp>
      <p:sp>
        <p:nvSpPr>
          <p:cNvPr id="9" name="Text Placeholder 8"/>
          <p:cNvSpPr>
            <a:spLocks noGrp="1"/>
          </p:cNvSpPr>
          <p:nvPr>
            <p:ph type="body" sz="quarter" idx="12" hasCustomPrompt="1"/>
          </p:nvPr>
        </p:nvSpPr>
        <p:spPr>
          <a:xfrm>
            <a:off x="4724400" y="4857750"/>
            <a:ext cx="4114800" cy="152400"/>
          </a:xfrm>
        </p:spPr>
        <p:txBody>
          <a:bodyPr/>
          <a:lstStyle>
            <a:lvl1pPr marL="0" indent="0">
              <a:spcBef>
                <a:spcPts val="0"/>
              </a:spcBef>
              <a:buNone/>
              <a:defRPr sz="900">
                <a:solidFill>
                  <a:schemeClr val="tx1"/>
                </a:solidFill>
              </a:defRPr>
            </a:lvl1pPr>
          </a:lstStyle>
          <a:p>
            <a:pPr lvl="0"/>
            <a:r>
              <a:rPr lang="en-US" dirty="0"/>
              <a:t>Photo credit</a:t>
            </a:r>
          </a:p>
        </p:txBody>
      </p:sp>
    </p:spTree>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7"/>
          <p:cNvSpPr>
            <a:spLocks noGrp="1"/>
          </p:cNvSpPr>
          <p:nvPr>
            <p:ph type="body" sz="quarter" idx="10" hasCustomPrompt="1"/>
          </p:nvPr>
        </p:nvSpPr>
        <p:spPr>
          <a:xfrm>
            <a:off x="304800" y="742950"/>
            <a:ext cx="8534400" cy="304800"/>
          </a:xfrm>
        </p:spPr>
        <p:txBody>
          <a:bodyPr/>
          <a:lstStyle>
            <a:lvl1pPr marL="0" indent="0">
              <a:spcBef>
                <a:spcPts val="0"/>
              </a:spcBef>
              <a:buNone/>
              <a:defRPr sz="1600" b="1">
                <a:solidFill>
                  <a:schemeClr val="bg2">
                    <a:lumMod val="50000"/>
                  </a:schemeClr>
                </a:solidFill>
              </a:defRPr>
            </a:lvl1pPr>
          </a:lstStyle>
          <a:p>
            <a:pPr lvl="0"/>
            <a:r>
              <a:rPr lang="en-US" dirty="0"/>
              <a:t>Subtitle if needed</a:t>
            </a:r>
          </a:p>
        </p:txBody>
      </p:sp>
    </p:spTree>
    <p:extLst>
      <p:ext uri="{BB962C8B-B14F-4D97-AF65-F5344CB8AC3E}">
        <p14:creationId xmlns:p14="http://schemas.microsoft.com/office/powerpoint/2010/main" val="251342951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Keyword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0"/>
            <a:ext cx="9144000" cy="5143500"/>
          </a:xfrm>
        </p:spPr>
        <p:txBody>
          <a:bodyPr bIns="182880" anchor="ctr"/>
          <a:lstStyle>
            <a:lvl1pPr marL="0" marR="0" indent="0" algn="ctr" defTabSz="685800" rtl="0" eaLnBrk="1" fontAlgn="auto" latinLnBrk="0" hangingPunct="1">
              <a:lnSpc>
                <a:spcPct val="90000"/>
              </a:lnSpc>
              <a:spcBef>
                <a:spcPct val="0"/>
              </a:spcBef>
              <a:spcAft>
                <a:spcPts val="0"/>
              </a:spcAft>
              <a:buClrTx/>
              <a:buSzTx/>
              <a:buFontTx/>
              <a:buNone/>
              <a:tabLst/>
              <a:defRPr sz="8000"/>
            </a:lvl1pPr>
          </a:lstStyle>
          <a:p>
            <a:r>
              <a:rPr lang="en-US" dirty="0"/>
              <a:t>Keyword slide</a:t>
            </a:r>
          </a:p>
        </p:txBody>
      </p:sp>
    </p:spTree>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85750"/>
            <a:ext cx="8534400" cy="457200"/>
          </a:xfrm>
          <a:prstGeom prst="rect">
            <a:avLst/>
          </a:prstGeom>
        </p:spPr>
        <p:txBody>
          <a:bodyPr vert="horz" lIns="0" tIns="0" rIns="0" bIns="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304800" y="1123950"/>
            <a:ext cx="8534400" cy="3886200"/>
          </a:xfrm>
          <a:prstGeom prst="rect">
            <a:avLst/>
          </a:prstGeom>
        </p:spPr>
        <p:txBody>
          <a:bodyPr vert="horz"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73082768"/>
      </p:ext>
    </p:extLst>
  </p:cSld>
  <p:clrMap bg1="lt1" tx1="dk1" bg2="lt2" tx2="dk2" accent1="accent1" accent2="accent2" accent3="accent3" accent4="accent4" accent5="accent5" accent6="accent6" hlink="hlink" folHlink="folHlink"/>
  <p:sldLayoutIdLst>
    <p:sldLayoutId id="2147483661" r:id="rId1"/>
    <p:sldLayoutId id="2147483663" r:id="rId2"/>
    <p:sldLayoutId id="2147483670" r:id="rId3"/>
    <p:sldLayoutId id="2147483671" r:id="rId4"/>
    <p:sldLayoutId id="2147483662" r:id="rId5"/>
    <p:sldLayoutId id="2147483664" r:id="rId6"/>
    <p:sldLayoutId id="2147483672" r:id="rId7"/>
    <p:sldLayoutId id="2147483666" r:id="rId8"/>
    <p:sldLayoutId id="2147483673" r:id="rId9"/>
    <p:sldLayoutId id="2147483674" r:id="rId10"/>
    <p:sldLayoutId id="2147483667" r:id="rId11"/>
    <p:sldLayoutId id="2147483675" r:id="rId12"/>
    <p:sldLayoutId id="2147483676" r:id="rId13"/>
    <p:sldLayoutId id="2147483677" r:id="rId14"/>
    <p:sldLayoutId id="2147483678" r:id="rId15"/>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xStyles>
    <p:titleStyle>
      <a:lvl1pPr algn="l" defTabSz="685800" rtl="0" eaLnBrk="1" latinLnBrk="0" hangingPunct="1">
        <a:lnSpc>
          <a:spcPct val="90000"/>
        </a:lnSpc>
        <a:spcBef>
          <a:spcPct val="0"/>
        </a:spcBef>
        <a:buNone/>
        <a:defRPr sz="2800" kern="1200">
          <a:solidFill>
            <a:schemeClr val="tx2"/>
          </a:solidFill>
          <a:latin typeface="+mj-lt"/>
          <a:ea typeface="+mj-ea"/>
          <a:cs typeface="+mj-cs"/>
        </a:defRPr>
      </a:lvl1pPr>
    </p:titleStyle>
    <p:bodyStyle>
      <a:lvl1pPr marL="230188" indent="-230188" algn="l" defTabSz="685800" rtl="0" eaLnBrk="1" latinLnBrk="0" hangingPunct="1">
        <a:lnSpc>
          <a:spcPct val="90000"/>
        </a:lnSpc>
        <a:spcBef>
          <a:spcPts val="1800"/>
        </a:spcBef>
        <a:buClr>
          <a:schemeClr val="tx2"/>
        </a:buClr>
        <a:buFont typeface="Wingdings" charset="2"/>
        <a:buChar char="§"/>
        <a:tabLst/>
        <a:defRPr sz="1600" kern="1200">
          <a:solidFill>
            <a:schemeClr val="tx1"/>
          </a:solidFill>
          <a:latin typeface="+mn-lt"/>
          <a:ea typeface="+mn-ea"/>
          <a:cs typeface="+mn-cs"/>
        </a:defRPr>
      </a:lvl1pPr>
      <a:lvl2pPr marL="576263" indent="-233363" algn="l" defTabSz="685800" rtl="0" eaLnBrk="1" latinLnBrk="0" hangingPunct="1">
        <a:lnSpc>
          <a:spcPct val="90000"/>
        </a:lnSpc>
        <a:spcBef>
          <a:spcPts val="600"/>
        </a:spcBef>
        <a:buClr>
          <a:schemeClr val="tx2"/>
        </a:buClr>
        <a:buFont typeface="Wingdings" charset="2"/>
        <a:buChar char="§"/>
        <a:tabLst/>
        <a:defRPr sz="1600" kern="1200">
          <a:solidFill>
            <a:schemeClr val="tx1"/>
          </a:solidFill>
          <a:latin typeface="+mn-lt"/>
          <a:ea typeface="+mn-ea"/>
          <a:cs typeface="+mn-cs"/>
        </a:defRPr>
      </a:lvl2pPr>
      <a:lvl3pPr marL="914400" indent="-228600" algn="l" defTabSz="685800" rtl="0" eaLnBrk="1" latinLnBrk="0" hangingPunct="1">
        <a:lnSpc>
          <a:spcPct val="90000"/>
        </a:lnSpc>
        <a:spcBef>
          <a:spcPts val="600"/>
        </a:spcBef>
        <a:buClr>
          <a:schemeClr val="tx2"/>
        </a:buClr>
        <a:buFont typeface="Wingdings" charset="2"/>
        <a:buChar char="§"/>
        <a:tabLst/>
        <a:defRPr sz="1600" kern="1200">
          <a:solidFill>
            <a:schemeClr val="tx1"/>
          </a:solidFill>
          <a:latin typeface="+mn-lt"/>
          <a:ea typeface="+mn-ea"/>
          <a:cs typeface="+mn-cs"/>
        </a:defRPr>
      </a:lvl3pPr>
      <a:lvl4pPr marL="1262063" indent="-233363" algn="l" defTabSz="685800" rtl="0" eaLnBrk="1" latinLnBrk="0" hangingPunct="1">
        <a:lnSpc>
          <a:spcPct val="90000"/>
        </a:lnSpc>
        <a:spcBef>
          <a:spcPts val="600"/>
        </a:spcBef>
        <a:buClr>
          <a:schemeClr val="tx2"/>
        </a:buClr>
        <a:buFont typeface="Wingdings" charset="2"/>
        <a:buChar char="§"/>
        <a:tabLst/>
        <a:defRPr sz="1600" kern="1200">
          <a:solidFill>
            <a:schemeClr val="tx1"/>
          </a:solidFill>
          <a:latin typeface="+mn-lt"/>
          <a:ea typeface="+mn-ea"/>
          <a:cs typeface="+mn-cs"/>
        </a:defRPr>
      </a:lvl4pPr>
      <a:lvl5pPr marL="1600200" indent="-228600" algn="l" defTabSz="685800" rtl="0" eaLnBrk="1" latinLnBrk="0" hangingPunct="1">
        <a:lnSpc>
          <a:spcPct val="90000"/>
        </a:lnSpc>
        <a:spcBef>
          <a:spcPts val="600"/>
        </a:spcBef>
        <a:buClr>
          <a:schemeClr val="tx2"/>
        </a:buClr>
        <a:buFont typeface="Wingdings" charset="2"/>
        <a:buChar char="§"/>
        <a:tabLst/>
        <a:defRPr sz="16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708"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100.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101.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102.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32.xml"/><Relationship Id="rId1" Type="http://schemas.openxmlformats.org/officeDocument/2006/relationships/slideLayout" Target="../slideLayouts/slideLayout5.xml"/><Relationship Id="rId4" Type="http://schemas.openxmlformats.org/officeDocument/2006/relationships/image" Target="../media/image96.jpeg"/></Relationships>
</file>

<file path=ppt/slides/_rels/slide103.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104.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105.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106.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36.xml"/><Relationship Id="rId1" Type="http://schemas.openxmlformats.org/officeDocument/2006/relationships/slideLayout" Target="../slideLayouts/slideLayout5.xml"/><Relationship Id="rId5" Type="http://schemas.openxmlformats.org/officeDocument/2006/relationships/image" Target="../media/image102.png"/><Relationship Id="rId4" Type="http://schemas.openxmlformats.org/officeDocument/2006/relationships/image" Target="../media/image101.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4.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8.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5.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120.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5.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24.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hyperlink" Target="https://www.python.org/doc/essays/styleguide/" TargetMode="External"/><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130.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2.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0.png"/><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5.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6.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6.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8.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6.xml"/></Relationships>
</file>

<file path=ppt/slides/_rels/slide149.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150.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6.xml"/></Relationships>
</file>

<file path=ppt/slides/_rels/slide151.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6.xml"/></Relationships>
</file>

<file path=ppt/slides/_rels/slide152.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6.xml"/></Relationships>
</file>

<file path=ppt/slides/_rels/slide153.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6.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2" Type="http://schemas.openxmlformats.org/officeDocument/2006/relationships/hyperlink" Target="https://www.python.org/dev/peps/pep-0008/" TargetMode="External"/><Relationship Id="rId1" Type="http://schemas.openxmlformats.org/officeDocument/2006/relationships/slideLayout" Target="../slideLayouts/slideLayout6.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image" Target="../media/image27.png"/></Relationships>
</file>

<file path=ppt/slides/_rels/slide4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5.xml"/><Relationship Id="rId4" Type="http://schemas.openxmlformats.org/officeDocument/2006/relationships/image" Target="../media/image32.png"/></Relationships>
</file>

<file path=ppt/slides/_rels/slide4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6.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www.revitapidocs.com/code/" TargetMode="External"/><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6.xml"/><Relationship Id="rId4" Type="http://schemas.openxmlformats.org/officeDocument/2006/relationships/image" Target="../media/image57.png"/></Relationships>
</file>

<file path=ppt/slides/_rels/slide7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6.xml"/><Relationship Id="rId4" Type="http://schemas.openxmlformats.org/officeDocument/2006/relationships/image" Target="../media/image57.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0.png"/><Relationship Id="rId1" Type="http://schemas.openxmlformats.org/officeDocument/2006/relationships/slideLayout" Target="../slideLayouts/slideLayout6.xml"/><Relationship Id="rId5" Type="http://schemas.microsoft.com/office/2007/relationships/hdphoto" Target="../media/hdphoto2.wdp"/><Relationship Id="rId4" Type="http://schemas.openxmlformats.org/officeDocument/2006/relationships/image" Target="../media/image61.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5.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0.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5.xml"/></Relationships>
</file>

<file path=ppt/slides/_rels/slide8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8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9.xml"/><Relationship Id="rId1" Type="http://schemas.openxmlformats.org/officeDocument/2006/relationships/slideLayout" Target="../slideLayouts/slideLayout6.xml"/><Relationship Id="rId4" Type="http://schemas.openxmlformats.org/officeDocument/2006/relationships/image" Target="../media/image69.png"/></Relationships>
</file>

<file path=ppt/slides/_rels/slide8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8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85.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5.xml"/></Relationships>
</file>

<file path=ppt/slides/_rels/slide8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8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8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4.xml"/><Relationship Id="rId1" Type="http://schemas.openxmlformats.org/officeDocument/2006/relationships/slideLayout" Target="../slideLayouts/slideLayout5.xml"/><Relationship Id="rId4" Type="http://schemas.openxmlformats.org/officeDocument/2006/relationships/image" Target="../media/image76.png"/></Relationships>
</file>

<file path=ppt/slides/_rels/slide89.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5.xml"/><Relationship Id="rId1" Type="http://schemas.openxmlformats.org/officeDocument/2006/relationships/slideLayout" Target="../slideLayouts/slideLayout5.xml"/><Relationship Id="rId4" Type="http://schemas.openxmlformats.org/officeDocument/2006/relationships/image" Target="../media/image79.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26.xml"/><Relationship Id="rId1" Type="http://schemas.openxmlformats.org/officeDocument/2006/relationships/slideLayout" Target="../slideLayouts/slideLayout5.xml"/><Relationship Id="rId6" Type="http://schemas.openxmlformats.org/officeDocument/2006/relationships/image" Target="../media/image83.jpg"/><Relationship Id="rId5" Type="http://schemas.openxmlformats.org/officeDocument/2006/relationships/image" Target="../media/image82.png"/><Relationship Id="rId4" Type="http://schemas.openxmlformats.org/officeDocument/2006/relationships/image" Target="../media/image81.png"/></Relationships>
</file>

<file path=ppt/slides/_rels/slide9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94.xml.rels><?xml version="1.0" encoding="UTF-8" standalone="yes"?>
<Relationships xmlns="http://schemas.openxmlformats.org/package/2006/relationships"><Relationship Id="rId2" Type="http://schemas.openxmlformats.org/officeDocument/2006/relationships/image" Target="../media/image85.jpeg"/><Relationship Id="rId1" Type="http://schemas.openxmlformats.org/officeDocument/2006/relationships/slideLayout" Target="../slideLayouts/slideLayout5.xml"/></Relationships>
</file>

<file path=ppt/slides/_rels/slide95.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96.xml.rels><?xml version="1.0" encoding="UTF-8" standalone="yes"?>
<Relationships xmlns="http://schemas.openxmlformats.org/package/2006/relationships"><Relationship Id="rId3" Type="http://schemas.openxmlformats.org/officeDocument/2006/relationships/image" Target="../media/image87.jpg"/><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97.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5.xml"/><Relationship Id="rId4" Type="http://schemas.openxmlformats.org/officeDocument/2006/relationships/image" Target="../media/image90.png"/></Relationships>
</file>

<file path=ppt/slides/_rels/slide98.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5.xml"/></Relationships>
</file>

<file path=ppt/slides/_rels/slide99.xml.rels><?xml version="1.0" encoding="UTF-8" standalone="yes"?>
<Relationships xmlns="http://schemas.openxmlformats.org/package/2006/relationships"><Relationship Id="rId2" Type="http://schemas.openxmlformats.org/officeDocument/2006/relationships/image" Target="../media/image92.jp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solidFill>
                  <a:schemeClr val="tx2"/>
                </a:solidFill>
              </a:rPr>
              <a:t>Dynamo Primer</a:t>
            </a:r>
          </a:p>
        </p:txBody>
      </p:sp>
      <p:sp>
        <p:nvSpPr>
          <p:cNvPr id="3" name="Subtitle 2"/>
          <p:cNvSpPr>
            <a:spLocks noGrp="1"/>
          </p:cNvSpPr>
          <p:nvPr>
            <p:ph type="subTitle" idx="1"/>
          </p:nvPr>
        </p:nvSpPr>
        <p:spPr/>
        <p:txBody>
          <a:bodyPr/>
          <a:lstStyle/>
          <a:p>
            <a:r>
              <a:rPr lang="en-US" dirty="0"/>
              <a:t>Paolo Emilio Serra</a:t>
            </a:r>
          </a:p>
        </p:txBody>
      </p:sp>
      <p:sp>
        <p:nvSpPr>
          <p:cNvPr id="7" name="Text Placeholder 6"/>
          <p:cNvSpPr>
            <a:spLocks noGrp="1"/>
          </p:cNvSpPr>
          <p:nvPr>
            <p:ph type="body" sz="quarter" idx="10"/>
          </p:nvPr>
        </p:nvSpPr>
        <p:spPr/>
        <p:txBody>
          <a:bodyPr/>
          <a:lstStyle/>
          <a:p>
            <a:r>
              <a:rPr lang="en-US" dirty="0"/>
              <a:t>Implementation Consultant | @</a:t>
            </a:r>
            <a:r>
              <a:rPr lang="en-US" dirty="0" err="1"/>
              <a:t>PaoloESerra</a:t>
            </a:r>
            <a:r>
              <a:rPr lang="en-US" dirty="0"/>
              <a:t>; puntorevit.blogspot.com</a:t>
            </a:r>
          </a:p>
        </p:txBody>
      </p:sp>
    </p:spTree>
    <p:extLst>
      <p:ext uri="{BB962C8B-B14F-4D97-AF65-F5344CB8AC3E}">
        <p14:creationId xmlns:p14="http://schemas.microsoft.com/office/powerpoint/2010/main" val="68343329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Visual Programming</a:t>
            </a:r>
          </a:p>
        </p:txBody>
      </p:sp>
      <p:pic>
        <p:nvPicPr>
          <p:cNvPr id="4" name="Content Placeholder 3"/>
          <p:cNvPicPr>
            <a:picLocks noGrp="1" noChangeAspect="1"/>
          </p:cNvPicPr>
          <p:nvPr>
            <p:ph idx="1"/>
          </p:nvPr>
        </p:nvPicPr>
        <p:blipFill>
          <a:blip r:embed="rId2" cstate="email">
            <a:extLst>
              <a:ext uri="{28A0092B-C50C-407E-A947-70E740481C1C}">
                <a14:useLocalDpi xmlns:a14="http://schemas.microsoft.com/office/drawing/2010/main"/>
              </a:ext>
            </a:extLst>
          </a:blip>
          <a:stretch>
            <a:fillRect/>
          </a:stretch>
        </p:blipFill>
        <p:spPr>
          <a:xfrm>
            <a:off x="1350938" y="1052140"/>
            <a:ext cx="6561162" cy="3958010"/>
          </a:xfrm>
        </p:spPr>
      </p:pic>
      <p:sp>
        <p:nvSpPr>
          <p:cNvPr id="2" name="Text Placeholder 1">
            <a:extLst>
              <a:ext uri="{FF2B5EF4-FFF2-40B4-BE49-F238E27FC236}">
                <a16:creationId xmlns:a16="http://schemas.microsoft.com/office/drawing/2014/main" id="{9BD262FC-6BE8-40F1-8F82-12C415F6DC72}"/>
              </a:ext>
            </a:extLst>
          </p:cNvPr>
          <p:cNvSpPr>
            <a:spLocks noGrp="1"/>
          </p:cNvSpPr>
          <p:nvPr>
            <p:ph type="body" sz="quarter" idx="10"/>
          </p:nvPr>
        </p:nvSpPr>
        <p:spPr/>
        <p:txBody>
          <a:bodyPr/>
          <a:lstStyle/>
          <a:p>
            <a:endParaRPr lang="en-US"/>
          </a:p>
        </p:txBody>
      </p:sp>
      <p:sp>
        <p:nvSpPr>
          <p:cNvPr id="5" name="Rectangle 4"/>
          <p:cNvSpPr/>
          <p:nvPr/>
        </p:nvSpPr>
        <p:spPr>
          <a:xfrm>
            <a:off x="1368027" y="1135060"/>
            <a:ext cx="1275501" cy="80210"/>
          </a:xfrm>
          <a:prstGeom prst="rect">
            <a:avLst/>
          </a:prstGeom>
          <a:solidFill>
            <a:schemeClr val="tx2">
              <a:alpha val="50000"/>
            </a:schemeClr>
          </a:solidFill>
          <a:ln>
            <a:solidFill>
              <a:schemeClr val="tx2"/>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759"/>
          </a:p>
        </p:txBody>
      </p:sp>
      <p:sp>
        <p:nvSpPr>
          <p:cNvPr id="6" name="Rectangle 5"/>
          <p:cNvSpPr/>
          <p:nvPr/>
        </p:nvSpPr>
        <p:spPr>
          <a:xfrm>
            <a:off x="1368028" y="1236234"/>
            <a:ext cx="1275501" cy="99089"/>
          </a:xfrm>
          <a:prstGeom prst="rect">
            <a:avLst/>
          </a:prstGeom>
          <a:solidFill>
            <a:schemeClr val="accent2">
              <a:alpha val="50000"/>
            </a:schemeClr>
          </a:solidFill>
          <a:ln>
            <a:solidFill>
              <a:schemeClr val="accent2"/>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759"/>
          </a:p>
        </p:txBody>
      </p:sp>
      <p:sp>
        <p:nvSpPr>
          <p:cNvPr id="7" name="Rectangle 6"/>
          <p:cNvSpPr/>
          <p:nvPr/>
        </p:nvSpPr>
        <p:spPr>
          <a:xfrm>
            <a:off x="1368028" y="1405833"/>
            <a:ext cx="717579" cy="3463064"/>
          </a:xfrm>
          <a:prstGeom prst="rect">
            <a:avLst/>
          </a:prstGeom>
          <a:solidFill>
            <a:schemeClr val="accent3">
              <a:alpha val="50000"/>
            </a:schemeClr>
          </a:solidFill>
          <a:ln>
            <a:solidFill>
              <a:schemeClr val="accent3"/>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759"/>
          </a:p>
        </p:txBody>
      </p:sp>
      <p:sp>
        <p:nvSpPr>
          <p:cNvPr id="8" name="Rectangle 7"/>
          <p:cNvSpPr/>
          <p:nvPr/>
        </p:nvSpPr>
        <p:spPr>
          <a:xfrm>
            <a:off x="1368028" y="4877745"/>
            <a:ext cx="424260" cy="150780"/>
          </a:xfrm>
          <a:prstGeom prst="rect">
            <a:avLst/>
          </a:prstGeom>
          <a:solidFill>
            <a:schemeClr val="accent4">
              <a:alpha val="50000"/>
            </a:schemeClr>
          </a:solidFill>
          <a:ln>
            <a:solidFill>
              <a:schemeClr val="accent4"/>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759"/>
          </a:p>
        </p:txBody>
      </p:sp>
      <p:sp>
        <p:nvSpPr>
          <p:cNvPr id="9" name="TextBox 8"/>
          <p:cNvSpPr txBox="1"/>
          <p:nvPr/>
        </p:nvSpPr>
        <p:spPr>
          <a:xfrm>
            <a:off x="4599419" y="1937635"/>
            <a:ext cx="2242918" cy="1631216"/>
          </a:xfrm>
          <a:prstGeom prst="rect">
            <a:avLst/>
          </a:prstGeom>
          <a:noFill/>
        </p:spPr>
        <p:txBody>
          <a:bodyPr wrap="square" rtlCol="0">
            <a:spAutoFit/>
          </a:bodyPr>
          <a:lstStyle/>
          <a:p>
            <a:pPr marL="289270" indent="-289270">
              <a:buFont typeface="+mj-lt"/>
              <a:buAutoNum type="arabicPeriod"/>
            </a:pPr>
            <a:r>
              <a:rPr lang="en-US" sz="2000" dirty="0">
                <a:solidFill>
                  <a:schemeClr val="tx2"/>
                </a:solidFill>
              </a:rPr>
              <a:t>Menus</a:t>
            </a:r>
          </a:p>
          <a:p>
            <a:pPr marL="289270" indent="-289270">
              <a:buFont typeface="+mj-lt"/>
              <a:buAutoNum type="arabicPeriod"/>
            </a:pPr>
            <a:r>
              <a:rPr lang="en-US" sz="2000" dirty="0">
                <a:solidFill>
                  <a:schemeClr val="accent2"/>
                </a:solidFill>
              </a:rPr>
              <a:t>Toolbar</a:t>
            </a:r>
          </a:p>
          <a:p>
            <a:pPr marL="289270" indent="-289270">
              <a:buFont typeface="+mj-lt"/>
              <a:buAutoNum type="arabicPeriod"/>
            </a:pPr>
            <a:r>
              <a:rPr lang="en-US" sz="2000" dirty="0">
                <a:solidFill>
                  <a:schemeClr val="accent3"/>
                </a:solidFill>
              </a:rPr>
              <a:t>Library</a:t>
            </a:r>
          </a:p>
          <a:p>
            <a:pPr marL="289270" indent="-289270">
              <a:buFont typeface="+mj-lt"/>
              <a:buAutoNum type="arabicPeriod"/>
            </a:pPr>
            <a:r>
              <a:rPr lang="en-US" sz="2000" dirty="0">
                <a:solidFill>
                  <a:schemeClr val="accent4"/>
                </a:solidFill>
              </a:rPr>
              <a:t>Execution Bar</a:t>
            </a:r>
          </a:p>
          <a:p>
            <a:pPr marL="289270" indent="-289270">
              <a:buFont typeface="+mj-lt"/>
              <a:buAutoNum type="arabicPeriod"/>
            </a:pPr>
            <a:r>
              <a:rPr lang="en-US" sz="2000" dirty="0">
                <a:solidFill>
                  <a:schemeClr val="accent5"/>
                </a:solidFill>
              </a:rPr>
              <a:t>Work space</a:t>
            </a:r>
          </a:p>
        </p:txBody>
      </p:sp>
      <p:cxnSp>
        <p:nvCxnSpPr>
          <p:cNvPr id="11" name="Straight Arrow Connector 10"/>
          <p:cNvCxnSpPr/>
          <p:nvPr/>
        </p:nvCxnSpPr>
        <p:spPr>
          <a:xfrm flipH="1" flipV="1">
            <a:off x="2501689" y="1144167"/>
            <a:ext cx="2097730" cy="977709"/>
          </a:xfrm>
          <a:prstGeom prst="straightConnector1">
            <a:avLst/>
          </a:prstGeom>
          <a:ln>
            <a:solidFill>
              <a:schemeClr val="tx2"/>
            </a:solidFill>
            <a:tailEnd type="triangle"/>
          </a:ln>
        </p:spPr>
        <p:style>
          <a:lnRef idx="2">
            <a:schemeClr val="accent4"/>
          </a:lnRef>
          <a:fillRef idx="0">
            <a:schemeClr val="accent4"/>
          </a:fillRef>
          <a:effectRef idx="1">
            <a:schemeClr val="accent4"/>
          </a:effectRef>
          <a:fontRef idx="minor">
            <a:schemeClr val="tx1"/>
          </a:fontRef>
        </p:style>
      </p:cxnSp>
      <p:cxnSp>
        <p:nvCxnSpPr>
          <p:cNvPr id="13" name="Straight Arrow Connector 12"/>
          <p:cNvCxnSpPr/>
          <p:nvPr/>
        </p:nvCxnSpPr>
        <p:spPr>
          <a:xfrm flipH="1" flipV="1">
            <a:off x="2085607" y="1272539"/>
            <a:ext cx="2513812" cy="1199744"/>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flipH="1">
            <a:off x="2005777" y="2722294"/>
            <a:ext cx="2539269" cy="0"/>
          </a:xfrm>
          <a:prstGeom prst="straightConnector1">
            <a:avLst/>
          </a:prstGeom>
          <a:ln>
            <a:solidFill>
              <a:schemeClr val="accent3"/>
            </a:solidFill>
            <a:tailEnd type="triangle"/>
          </a:ln>
        </p:spPr>
        <p:style>
          <a:lnRef idx="2">
            <a:schemeClr val="accent2"/>
          </a:lnRef>
          <a:fillRef idx="0">
            <a:schemeClr val="accent2"/>
          </a:fillRef>
          <a:effectRef idx="1">
            <a:schemeClr val="accent2"/>
          </a:effectRef>
          <a:fontRef idx="minor">
            <a:schemeClr val="tx1"/>
          </a:fontRef>
        </p:style>
      </p:cxnSp>
      <p:cxnSp>
        <p:nvCxnSpPr>
          <p:cNvPr id="24" name="Straight Arrow Connector 23"/>
          <p:cNvCxnSpPr/>
          <p:nvPr/>
        </p:nvCxnSpPr>
        <p:spPr>
          <a:xfrm flipH="1">
            <a:off x="1916716" y="3072702"/>
            <a:ext cx="2682703" cy="1880433"/>
          </a:xfrm>
          <a:prstGeom prst="straightConnector1">
            <a:avLst/>
          </a:prstGeom>
          <a:ln>
            <a:solidFill>
              <a:schemeClr val="accent4"/>
            </a:solidFill>
            <a:tailEnd type="triangle"/>
          </a:ln>
        </p:spPr>
        <p:style>
          <a:lnRef idx="3">
            <a:schemeClr val="accent3"/>
          </a:lnRef>
          <a:fillRef idx="0">
            <a:schemeClr val="accent3"/>
          </a:fillRef>
          <a:effectRef idx="2">
            <a:schemeClr val="accent3"/>
          </a:effectRef>
          <a:fontRef idx="minor">
            <a:schemeClr val="tx1"/>
          </a:fontRef>
        </p:style>
      </p:cxnSp>
      <p:cxnSp>
        <p:nvCxnSpPr>
          <p:cNvPr id="26" name="Straight Arrow Connector 25"/>
          <p:cNvCxnSpPr/>
          <p:nvPr/>
        </p:nvCxnSpPr>
        <p:spPr>
          <a:xfrm>
            <a:off x="5661664" y="3561770"/>
            <a:ext cx="521443" cy="435726"/>
          </a:xfrm>
          <a:prstGeom prst="straightConnector1">
            <a:avLst/>
          </a:prstGeom>
          <a:ln>
            <a:solidFill>
              <a:schemeClr val="accent5"/>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6670244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Revit – Drawing Production</a:t>
            </a:r>
          </a:p>
        </p:txBody>
      </p:sp>
      <p:pic>
        <p:nvPicPr>
          <p:cNvPr id="4" name="Content Placeholder 3"/>
          <p:cNvPicPr>
            <a:picLocks noGrp="1" noChangeAspect="1"/>
          </p:cNvPicPr>
          <p:nvPr>
            <p:ph idx="1"/>
          </p:nvPr>
        </p:nvPicPr>
        <p:blipFill>
          <a:blip r:embed="rId3" cstate="email">
            <a:extLst>
              <a:ext uri="{28A0092B-C50C-407E-A947-70E740481C1C}">
                <a14:useLocalDpi xmlns:a14="http://schemas.microsoft.com/office/drawing/2010/main"/>
              </a:ext>
            </a:extLst>
          </a:blip>
          <a:stretch>
            <a:fillRect/>
          </a:stretch>
        </p:blipFill>
        <p:spPr>
          <a:xfrm>
            <a:off x="982069" y="1123950"/>
            <a:ext cx="7179861" cy="3886200"/>
          </a:xfrm>
          <a:prstGeom prst="rect">
            <a:avLst/>
          </a:prstGeom>
        </p:spPr>
      </p:pic>
      <p:sp>
        <p:nvSpPr>
          <p:cNvPr id="2" name="Text Placeholder 1">
            <a:extLst>
              <a:ext uri="{FF2B5EF4-FFF2-40B4-BE49-F238E27FC236}">
                <a16:creationId xmlns:a16="http://schemas.microsoft.com/office/drawing/2014/main" id="{0239ADC5-174A-49F8-899A-A6CFA4EEEE42}"/>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4639997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Revit – Drawing Production</a:t>
            </a:r>
          </a:p>
        </p:txBody>
      </p:sp>
      <p:pic>
        <p:nvPicPr>
          <p:cNvPr id="4" name="Content Placeholder 3"/>
          <p:cNvPicPr>
            <a:picLocks noGrp="1" noChangeAspect="1"/>
          </p:cNvPicPr>
          <p:nvPr>
            <p:ph idx="1"/>
          </p:nvPr>
        </p:nvPicPr>
        <p:blipFill>
          <a:blip r:embed="rId3" cstate="email">
            <a:extLst>
              <a:ext uri="{28A0092B-C50C-407E-A947-70E740481C1C}">
                <a14:useLocalDpi xmlns:a14="http://schemas.microsoft.com/office/drawing/2010/main"/>
              </a:ext>
            </a:extLst>
          </a:blip>
          <a:stretch>
            <a:fillRect/>
          </a:stretch>
        </p:blipFill>
        <p:spPr>
          <a:xfrm>
            <a:off x="985026" y="1123950"/>
            <a:ext cx="7173947" cy="3886200"/>
          </a:xfrm>
          <a:prstGeom prst="rect">
            <a:avLst/>
          </a:prstGeom>
        </p:spPr>
      </p:pic>
      <p:sp>
        <p:nvSpPr>
          <p:cNvPr id="2" name="Text Placeholder 1">
            <a:extLst>
              <a:ext uri="{FF2B5EF4-FFF2-40B4-BE49-F238E27FC236}">
                <a16:creationId xmlns:a16="http://schemas.microsoft.com/office/drawing/2014/main" id="{C689942E-BE42-493A-9CB9-2F05C64678C5}"/>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210305727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Revit – QR Codes for Asset Management</a:t>
            </a:r>
          </a:p>
        </p:txBody>
      </p:sp>
      <p:pic>
        <p:nvPicPr>
          <p:cNvPr id="4" name="Content Placeholder 3"/>
          <p:cNvPicPr>
            <a:picLocks noGrp="1" noChangeAspect="1"/>
          </p:cNvPicPr>
          <p:nvPr>
            <p:ph idx="1"/>
          </p:nvPr>
        </p:nvPicPr>
        <p:blipFill>
          <a:blip r:embed="rId3" cstate="email">
            <a:extLst>
              <a:ext uri="{28A0092B-C50C-407E-A947-70E740481C1C}">
                <a14:useLocalDpi xmlns:a14="http://schemas.microsoft.com/office/drawing/2010/main"/>
              </a:ext>
            </a:extLst>
          </a:blip>
          <a:stretch>
            <a:fillRect/>
          </a:stretch>
        </p:blipFill>
        <p:spPr>
          <a:xfrm>
            <a:off x="990806" y="1123950"/>
            <a:ext cx="7162388" cy="3886200"/>
          </a:xfrm>
          <a:prstGeom prst="rect">
            <a:avLst/>
          </a:prstGeom>
        </p:spPr>
      </p:pic>
      <p:sp>
        <p:nvSpPr>
          <p:cNvPr id="5" name="Text Placeholder 4">
            <a:extLst>
              <a:ext uri="{FF2B5EF4-FFF2-40B4-BE49-F238E27FC236}">
                <a16:creationId xmlns:a16="http://schemas.microsoft.com/office/drawing/2014/main" id="{328E3DBF-0F62-42F2-A69D-F2B5A8E8BD9E}"/>
              </a:ext>
            </a:extLst>
          </p:cNvPr>
          <p:cNvSpPr>
            <a:spLocks noGrp="1"/>
          </p:cNvSpPr>
          <p:nvPr>
            <p:ph type="body" sz="quarter" idx="10"/>
          </p:nvPr>
        </p:nvSpPr>
        <p:spPr/>
        <p:txBody>
          <a:bodyPr/>
          <a:lstStyle/>
          <a:p>
            <a:endParaRPr lang="en-US"/>
          </a:p>
        </p:txBody>
      </p:sp>
      <p:pic>
        <p:nvPicPr>
          <p:cNvPr id="2" name="Picture 1"/>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197966" y="1776995"/>
            <a:ext cx="1447837" cy="175952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35002556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Shape Analysis</a:t>
            </a:r>
          </a:p>
        </p:txBody>
      </p:sp>
      <p:pic>
        <p:nvPicPr>
          <p:cNvPr id="5" name="Content Placeholder 4"/>
          <p:cNvPicPr>
            <a:picLocks noGrp="1" noChangeAspect="1"/>
          </p:cNvPicPr>
          <p:nvPr>
            <p:ph idx="1"/>
          </p:nvPr>
        </p:nvPicPr>
        <p:blipFill>
          <a:blip r:embed="rId3" cstate="email">
            <a:extLst>
              <a:ext uri="{28A0092B-C50C-407E-A947-70E740481C1C}">
                <a14:useLocalDpi xmlns:a14="http://schemas.microsoft.com/office/drawing/2010/main"/>
              </a:ext>
            </a:extLst>
          </a:blip>
          <a:stretch>
            <a:fillRect/>
          </a:stretch>
        </p:blipFill>
        <p:spPr>
          <a:xfrm>
            <a:off x="979699" y="1123950"/>
            <a:ext cx="7184602" cy="3886200"/>
          </a:xfrm>
          <a:prstGeom prst="rect">
            <a:avLst/>
          </a:prstGeom>
        </p:spPr>
      </p:pic>
      <p:sp>
        <p:nvSpPr>
          <p:cNvPr id="2" name="Text Placeholder 1">
            <a:extLst>
              <a:ext uri="{FF2B5EF4-FFF2-40B4-BE49-F238E27FC236}">
                <a16:creationId xmlns:a16="http://schemas.microsoft.com/office/drawing/2014/main" id="{B4AE0239-F151-43CD-BCAC-E4DFED19ABD8}"/>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240844312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3D Coordination</a:t>
            </a:r>
          </a:p>
        </p:txBody>
      </p:sp>
      <p:pic>
        <p:nvPicPr>
          <p:cNvPr id="5" name="Picture 1" descr="image001"/>
          <p:cNvPicPr>
            <a:picLocks noGrp="1" noChangeAspect="1" noChangeArrowheads="1"/>
          </p:cNvPicPr>
          <p:nvPr>
            <p:ph idx="1"/>
          </p:nvPr>
        </p:nvPicPr>
        <p:blipFill>
          <a:blip r:embed="rId3" cstate="email">
            <a:extLst>
              <a:ext uri="{28A0092B-C50C-407E-A947-70E740481C1C}">
                <a14:useLocalDpi xmlns:a14="http://schemas.microsoft.com/office/drawing/2010/main"/>
              </a:ext>
            </a:extLst>
          </a:blip>
          <a:stretch>
            <a:fillRect/>
          </a:stretch>
        </p:blipFill>
        <p:spPr bwMode="auto">
          <a:xfrm>
            <a:off x="1114398" y="1123950"/>
            <a:ext cx="6915203" cy="388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 Placeholder 1">
            <a:extLst>
              <a:ext uri="{FF2B5EF4-FFF2-40B4-BE49-F238E27FC236}">
                <a16:creationId xmlns:a16="http://schemas.microsoft.com/office/drawing/2014/main" id="{01FB1028-45A0-469A-ACA0-48C730A678CB}"/>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290973271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AutoCAD-Revit</a:t>
            </a:r>
          </a:p>
        </p:txBody>
      </p:sp>
      <p:pic>
        <p:nvPicPr>
          <p:cNvPr id="5" name="Content Placeholder 4" descr="cid:image001.png@01D1834D.756615C0"/>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982142" y="1123950"/>
            <a:ext cx="7179716" cy="388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 Placeholder 1">
            <a:extLst>
              <a:ext uri="{FF2B5EF4-FFF2-40B4-BE49-F238E27FC236}">
                <a16:creationId xmlns:a16="http://schemas.microsoft.com/office/drawing/2014/main" id="{8954EDF6-A5CF-40EF-8C35-5BC6A509A843}"/>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400829515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Civil 3D</a:t>
            </a:r>
          </a:p>
        </p:txBody>
      </p:sp>
      <p:sp>
        <p:nvSpPr>
          <p:cNvPr id="2" name="Text Placeholder 1">
            <a:extLst>
              <a:ext uri="{FF2B5EF4-FFF2-40B4-BE49-F238E27FC236}">
                <a16:creationId xmlns:a16="http://schemas.microsoft.com/office/drawing/2014/main" id="{2DF06702-7E7D-4610-B026-1BD3F2565D40}"/>
              </a:ext>
            </a:extLst>
          </p:cNvPr>
          <p:cNvSpPr>
            <a:spLocks noGrp="1"/>
          </p:cNvSpPr>
          <p:nvPr>
            <p:ph type="body" sz="quarter" idx="10"/>
          </p:nvPr>
        </p:nvSpPr>
        <p:spPr/>
        <p:txBody>
          <a:bodyPr/>
          <a:lstStyle/>
          <a:p>
            <a:endParaRPr lang="en-US"/>
          </a:p>
        </p:txBody>
      </p:sp>
      <p:pic>
        <p:nvPicPr>
          <p:cNvPr id="3074" name="Picture 2" descr="image001"/>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4196748" y="456288"/>
            <a:ext cx="4844813" cy="2623117"/>
          </a:xfrm>
          <a:prstGeom prst="rect">
            <a:avLst/>
          </a:prstGeom>
          <a:noFill/>
          <a:ln>
            <a:noFill/>
          </a:ln>
          <a:scene3d>
            <a:camera prst="perspectiveContrastingLeftFacing"/>
            <a:lightRig rig="threePt" dir="t"/>
          </a:scene3d>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5" name="Picture 3" descr="image00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1286812"/>
            <a:ext cx="6161954" cy="3346163"/>
          </a:xfrm>
          <a:prstGeom prst="rect">
            <a:avLst/>
          </a:prstGeom>
          <a:ln>
            <a:noFill/>
          </a:ln>
          <a:effectLst>
            <a:outerShdw blurRad="292100" dist="139700" dir="2700000" algn="tl" rotWithShape="0">
              <a:srgbClr val="333333">
                <a:alpha val="65000"/>
              </a:srgbClr>
            </a:outerShdw>
          </a:effectLst>
          <a:scene3d>
            <a:camera prst="perspectiveRight"/>
            <a:lightRig rig="threePt" dir="t"/>
          </a:scene3d>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Content Placeholder 3"/>
          <p:cNvPicPr>
            <a:picLocks noGrp="1" noChangeAspect="1"/>
          </p:cNvPicPr>
          <p:nvPr>
            <p:ph idx="1"/>
          </p:nvPr>
        </p:nvPicPr>
        <p:blipFill>
          <a:blip r:embed="rId5"/>
          <a:stretch>
            <a:fillRect/>
          </a:stretch>
        </p:blipFill>
        <p:spPr>
          <a:xfrm>
            <a:off x="304800" y="1910145"/>
            <a:ext cx="8534400" cy="231381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42438639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7452B70-9AA4-4C28-B596-2E01064BEB61}"/>
              </a:ext>
            </a:extLst>
          </p:cNvPr>
          <p:cNvSpPr>
            <a:spLocks noGrp="1"/>
          </p:cNvSpPr>
          <p:nvPr>
            <p:ph type="title"/>
          </p:nvPr>
        </p:nvSpPr>
        <p:spPr/>
        <p:txBody>
          <a:bodyPr/>
          <a:lstStyle/>
          <a:p>
            <a:r>
              <a:rPr lang="en-US" sz="4800" dirty="0"/>
              <a:t>Dynamo for Revit</a:t>
            </a:r>
          </a:p>
        </p:txBody>
      </p:sp>
    </p:spTree>
    <p:extLst>
      <p:ext uri="{BB962C8B-B14F-4D97-AF65-F5344CB8AC3E}">
        <p14:creationId xmlns:p14="http://schemas.microsoft.com/office/powerpoint/2010/main" val="196593509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Select Revit Elements</a:t>
            </a:r>
          </a:p>
        </p:txBody>
      </p:sp>
      <p:sp>
        <p:nvSpPr>
          <p:cNvPr id="2" name="Content Placeholder 1"/>
          <p:cNvSpPr>
            <a:spLocks noGrp="1"/>
          </p:cNvSpPr>
          <p:nvPr>
            <p:ph sz="half" idx="1"/>
          </p:nvPr>
        </p:nvSpPr>
        <p:spPr/>
        <p:txBody>
          <a:bodyPr/>
          <a:lstStyle/>
          <a:p>
            <a:r>
              <a:rPr lang="en-US" dirty="0"/>
              <a:t>Pick an object (instance, face, edge)</a:t>
            </a:r>
          </a:p>
          <a:p>
            <a:endParaRPr lang="en-US" dirty="0"/>
          </a:p>
          <a:p>
            <a:r>
              <a:rPr lang="en-US" dirty="0"/>
              <a:t>Window select many instances at once</a:t>
            </a:r>
          </a:p>
          <a:p>
            <a:endParaRPr lang="en-US" dirty="0"/>
          </a:p>
          <a:p>
            <a:r>
              <a:rPr lang="en-US" dirty="0"/>
              <a:t>Select All Elements By a common characteristic (element type, category, family type, level)</a:t>
            </a:r>
          </a:p>
        </p:txBody>
      </p:sp>
      <p:sp>
        <p:nvSpPr>
          <p:cNvPr id="4" name="Content Placeholder 3">
            <a:extLst>
              <a:ext uri="{FF2B5EF4-FFF2-40B4-BE49-F238E27FC236}">
                <a16:creationId xmlns:a16="http://schemas.microsoft.com/office/drawing/2014/main" id="{5A1C6D36-080F-47ED-A319-2B6969A4ACC0}"/>
              </a:ext>
            </a:extLst>
          </p:cNvPr>
          <p:cNvSpPr>
            <a:spLocks noGrp="1"/>
          </p:cNvSpPr>
          <p:nvPr>
            <p:ph sz="half" idx="2"/>
          </p:nvPr>
        </p:nvSpPr>
        <p:spPr/>
        <p:txBody>
          <a:bodyPr/>
          <a:lstStyle/>
          <a:p>
            <a:endParaRPr lang="en-US"/>
          </a:p>
        </p:txBody>
      </p:sp>
      <p:sp>
        <p:nvSpPr>
          <p:cNvPr id="5" name="Text Placeholder 4">
            <a:extLst>
              <a:ext uri="{FF2B5EF4-FFF2-40B4-BE49-F238E27FC236}">
                <a16:creationId xmlns:a16="http://schemas.microsoft.com/office/drawing/2014/main" id="{4D1B8AC4-CD0F-4A59-8A0F-65A08B4718B5}"/>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399681289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Get Parameter Value By Name</a:t>
            </a:r>
          </a:p>
        </p:txBody>
      </p:sp>
      <p:sp>
        <p:nvSpPr>
          <p:cNvPr id="2" name="Content Placeholder 1"/>
          <p:cNvSpPr>
            <a:spLocks noGrp="1"/>
          </p:cNvSpPr>
          <p:nvPr>
            <p:ph sz="half" idx="1"/>
          </p:nvPr>
        </p:nvSpPr>
        <p:spPr/>
        <p:txBody>
          <a:bodyPr/>
          <a:lstStyle/>
          <a:p>
            <a:r>
              <a:rPr lang="en-US" dirty="0"/>
              <a:t>Revit objects (families, views, family types, etc.) are all ELEMENTS and they all have a specific set of PARAMETERS</a:t>
            </a:r>
          </a:p>
          <a:p>
            <a:endParaRPr lang="en-US" dirty="0"/>
          </a:p>
          <a:p>
            <a:r>
              <a:rPr lang="en-US" dirty="0"/>
              <a:t>A parameter is a container with a name and a value</a:t>
            </a:r>
          </a:p>
          <a:p>
            <a:endParaRPr lang="en-US" dirty="0"/>
          </a:p>
          <a:p>
            <a:r>
              <a:rPr lang="en-US" dirty="0"/>
              <a:t>The value the user is presented may be different from the one stored internally in Revit (use Revit Lookup add-in for more detail)</a:t>
            </a:r>
          </a:p>
        </p:txBody>
      </p:sp>
      <p:sp>
        <p:nvSpPr>
          <p:cNvPr id="4" name="Content Placeholder 3">
            <a:extLst>
              <a:ext uri="{FF2B5EF4-FFF2-40B4-BE49-F238E27FC236}">
                <a16:creationId xmlns:a16="http://schemas.microsoft.com/office/drawing/2014/main" id="{136E1853-CEA3-411E-B267-5F4EBD2E8E25}"/>
              </a:ext>
            </a:extLst>
          </p:cNvPr>
          <p:cNvSpPr>
            <a:spLocks noGrp="1"/>
          </p:cNvSpPr>
          <p:nvPr>
            <p:ph sz="half" idx="2"/>
          </p:nvPr>
        </p:nvSpPr>
        <p:spPr/>
        <p:txBody>
          <a:bodyPr/>
          <a:lstStyle/>
          <a:p>
            <a:endParaRPr lang="en-US"/>
          </a:p>
        </p:txBody>
      </p:sp>
      <p:sp>
        <p:nvSpPr>
          <p:cNvPr id="5" name="Text Placeholder 4">
            <a:extLst>
              <a:ext uri="{FF2B5EF4-FFF2-40B4-BE49-F238E27FC236}">
                <a16:creationId xmlns:a16="http://schemas.microsoft.com/office/drawing/2014/main" id="{F185C522-501C-444C-B980-45CEEE48E225}"/>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380899134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Visual Programming</a:t>
            </a:r>
            <a:endParaRPr lang="en-GB" dirty="0"/>
          </a:p>
        </p:txBody>
      </p:sp>
      <p:pic>
        <p:nvPicPr>
          <p:cNvPr id="4" name="Content Placeholder 3"/>
          <p:cNvPicPr>
            <a:picLocks noGrp="1" noChangeAspect="1"/>
          </p:cNvPicPr>
          <p:nvPr>
            <p:ph idx="1"/>
          </p:nvPr>
        </p:nvPicPr>
        <p:blipFill>
          <a:blip r:embed="rId3"/>
          <a:stretch>
            <a:fillRect/>
          </a:stretch>
        </p:blipFill>
        <p:spPr>
          <a:xfrm>
            <a:off x="2180492" y="1123950"/>
            <a:ext cx="4783015" cy="3886200"/>
          </a:xfrm>
          <a:prstGeom prst="rect">
            <a:avLst/>
          </a:prstGeom>
        </p:spPr>
      </p:pic>
      <p:sp>
        <p:nvSpPr>
          <p:cNvPr id="2" name="Text Placeholder 1">
            <a:extLst>
              <a:ext uri="{FF2B5EF4-FFF2-40B4-BE49-F238E27FC236}">
                <a16:creationId xmlns:a16="http://schemas.microsoft.com/office/drawing/2014/main" id="{7A8EB450-08AE-4798-AA3D-DB9727BB66D1}"/>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19013880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Set Parameter By Name</a:t>
            </a:r>
          </a:p>
        </p:txBody>
      </p:sp>
      <p:sp>
        <p:nvSpPr>
          <p:cNvPr id="2" name="Content Placeholder 1"/>
          <p:cNvSpPr>
            <a:spLocks noGrp="1"/>
          </p:cNvSpPr>
          <p:nvPr>
            <p:ph sz="half" idx="1"/>
          </p:nvPr>
        </p:nvSpPr>
        <p:spPr/>
        <p:txBody>
          <a:bodyPr/>
          <a:lstStyle/>
          <a:p>
            <a:r>
              <a:rPr lang="en-US" dirty="0"/>
              <a:t>Each parameter has a specific Storage Type and a specific range of values that can actually be assigned</a:t>
            </a:r>
          </a:p>
          <a:p>
            <a:endParaRPr lang="en-US" dirty="0"/>
          </a:p>
          <a:p>
            <a:r>
              <a:rPr lang="en-US" dirty="0"/>
              <a:t>Use the Revit Lookup and the Revit SDK for more details</a:t>
            </a:r>
          </a:p>
          <a:p>
            <a:endParaRPr lang="en-US" dirty="0"/>
          </a:p>
          <a:p>
            <a:r>
              <a:rPr lang="en-US" dirty="0"/>
              <a:t>When using Dynamo you don’t need to worry about the unit conversion for the parameter value</a:t>
            </a:r>
          </a:p>
        </p:txBody>
      </p:sp>
      <p:sp>
        <p:nvSpPr>
          <p:cNvPr id="4" name="Content Placeholder 3">
            <a:extLst>
              <a:ext uri="{FF2B5EF4-FFF2-40B4-BE49-F238E27FC236}">
                <a16:creationId xmlns:a16="http://schemas.microsoft.com/office/drawing/2014/main" id="{313CE108-8C06-488B-B7B4-90BD1BA1B53A}"/>
              </a:ext>
            </a:extLst>
          </p:cNvPr>
          <p:cNvSpPr>
            <a:spLocks noGrp="1"/>
          </p:cNvSpPr>
          <p:nvPr>
            <p:ph sz="half" idx="2"/>
          </p:nvPr>
        </p:nvSpPr>
        <p:spPr/>
        <p:txBody>
          <a:bodyPr/>
          <a:lstStyle/>
          <a:p>
            <a:endParaRPr lang="en-US"/>
          </a:p>
        </p:txBody>
      </p:sp>
      <p:sp>
        <p:nvSpPr>
          <p:cNvPr id="5" name="Text Placeholder 4">
            <a:extLst>
              <a:ext uri="{FF2B5EF4-FFF2-40B4-BE49-F238E27FC236}">
                <a16:creationId xmlns:a16="http://schemas.microsoft.com/office/drawing/2014/main" id="{E5918E5F-6057-49D8-A8E4-FEDCA383B573}"/>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61405488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Create Revit Elements</a:t>
            </a:r>
          </a:p>
        </p:txBody>
      </p:sp>
      <p:sp>
        <p:nvSpPr>
          <p:cNvPr id="2" name="Content Placeholder 1"/>
          <p:cNvSpPr>
            <a:spLocks noGrp="1"/>
          </p:cNvSpPr>
          <p:nvPr>
            <p:ph sz="half" idx="1"/>
          </p:nvPr>
        </p:nvSpPr>
        <p:spPr/>
        <p:txBody>
          <a:bodyPr/>
          <a:lstStyle/>
          <a:p>
            <a:r>
              <a:rPr lang="en-US" dirty="0"/>
              <a:t>The geometry entities in Dynamo can define the location or the geometrical definition of Revit objects (points for family instances, curves for walls and structural framings, closed loops for slabs, etc.)</a:t>
            </a:r>
          </a:p>
          <a:p>
            <a:r>
              <a:rPr lang="en-US" dirty="0"/>
              <a:t>Once created the elements are persistent for the Revit session (even closing and reopening Dynamo) but closing Revit will definitely break the tie</a:t>
            </a:r>
          </a:p>
          <a:p>
            <a:r>
              <a:rPr lang="en-US" dirty="0"/>
              <a:t>First create the element, then change its parameters</a:t>
            </a:r>
          </a:p>
          <a:p>
            <a:endParaRPr lang="en-US" sz="2025" dirty="0"/>
          </a:p>
        </p:txBody>
      </p:sp>
      <p:sp>
        <p:nvSpPr>
          <p:cNvPr id="4" name="Content Placeholder 3">
            <a:extLst>
              <a:ext uri="{FF2B5EF4-FFF2-40B4-BE49-F238E27FC236}">
                <a16:creationId xmlns:a16="http://schemas.microsoft.com/office/drawing/2014/main" id="{388F6902-ABBC-41F2-90C6-FCAC3F04F9E1}"/>
              </a:ext>
            </a:extLst>
          </p:cNvPr>
          <p:cNvSpPr>
            <a:spLocks noGrp="1"/>
          </p:cNvSpPr>
          <p:nvPr>
            <p:ph sz="half" idx="2"/>
          </p:nvPr>
        </p:nvSpPr>
        <p:spPr/>
        <p:txBody>
          <a:bodyPr/>
          <a:lstStyle/>
          <a:p>
            <a:endParaRPr lang="en-US" dirty="0"/>
          </a:p>
        </p:txBody>
      </p:sp>
      <p:sp>
        <p:nvSpPr>
          <p:cNvPr id="5" name="Text Placeholder 4">
            <a:extLst>
              <a:ext uri="{FF2B5EF4-FFF2-40B4-BE49-F238E27FC236}">
                <a16:creationId xmlns:a16="http://schemas.microsoft.com/office/drawing/2014/main" id="{B8E5369A-C416-4B13-9C40-80E4F3FFC54C}"/>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141755481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4497473-E3CF-41A3-AD05-147F1A97D3E3}"/>
              </a:ext>
            </a:extLst>
          </p:cNvPr>
          <p:cNvSpPr>
            <a:spLocks noGrp="1"/>
          </p:cNvSpPr>
          <p:nvPr>
            <p:ph type="title"/>
          </p:nvPr>
        </p:nvSpPr>
        <p:spPr/>
        <p:txBody>
          <a:bodyPr/>
          <a:lstStyle/>
          <a:p>
            <a:r>
              <a:rPr lang="en-US" sz="3600" dirty="0"/>
              <a:t>Revit Coordinate Systems</a:t>
            </a:r>
          </a:p>
        </p:txBody>
      </p:sp>
    </p:spTree>
    <p:extLst>
      <p:ext uri="{BB962C8B-B14F-4D97-AF65-F5344CB8AC3E}">
        <p14:creationId xmlns:p14="http://schemas.microsoft.com/office/powerpoint/2010/main" val="184225814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Revit Coordinate Systems</a:t>
            </a:r>
          </a:p>
        </p:txBody>
      </p:sp>
      <p:sp>
        <p:nvSpPr>
          <p:cNvPr id="2" name="Content Placeholder 1"/>
          <p:cNvSpPr>
            <a:spLocks noGrp="1"/>
          </p:cNvSpPr>
          <p:nvPr>
            <p:ph idx="1"/>
          </p:nvPr>
        </p:nvSpPr>
        <p:spPr/>
        <p:txBody>
          <a:bodyPr/>
          <a:lstStyle/>
          <a:p>
            <a:r>
              <a:rPr lang="en-US" dirty="0"/>
              <a:t>Implicit coordinate systems</a:t>
            </a:r>
          </a:p>
          <a:p>
            <a:pPr lvl="1"/>
            <a:r>
              <a:rPr lang="en-US" dirty="0"/>
              <a:t>Internal (not visible)</a:t>
            </a:r>
          </a:p>
          <a:p>
            <a:pPr lvl="1"/>
            <a:r>
              <a:rPr lang="en-US" dirty="0"/>
              <a:t>Local Coordinate System -&gt; Project Base Point</a:t>
            </a:r>
          </a:p>
          <a:p>
            <a:pPr lvl="1"/>
            <a:r>
              <a:rPr lang="en-US" dirty="0"/>
              <a:t>World Coordinate System -&gt; Survey Point</a:t>
            </a:r>
          </a:p>
        </p:txBody>
      </p:sp>
      <p:sp>
        <p:nvSpPr>
          <p:cNvPr id="4" name="Text Placeholder 3">
            <a:extLst>
              <a:ext uri="{FF2B5EF4-FFF2-40B4-BE49-F238E27FC236}">
                <a16:creationId xmlns:a16="http://schemas.microsoft.com/office/drawing/2014/main" id="{556424FD-242B-4547-873B-3CFC88DB9BEC}"/>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14418869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Project Base Point</a:t>
            </a:r>
          </a:p>
        </p:txBody>
      </p:sp>
      <p:sp>
        <p:nvSpPr>
          <p:cNvPr id="2" name="Content Placeholder 1"/>
          <p:cNvSpPr>
            <a:spLocks noGrp="1"/>
          </p:cNvSpPr>
          <p:nvPr>
            <p:ph sz="half" idx="1"/>
          </p:nvPr>
        </p:nvSpPr>
        <p:spPr/>
        <p:txBody>
          <a:bodyPr/>
          <a:lstStyle/>
          <a:p>
            <a:r>
              <a:rPr lang="en-US" dirty="0"/>
              <a:t>Visible under Site category</a:t>
            </a:r>
          </a:p>
          <a:p>
            <a:endParaRPr lang="en-US" dirty="0"/>
          </a:p>
          <a:p>
            <a:r>
              <a:rPr lang="en-US" dirty="0"/>
              <a:t>It is always parallel to the screen sides</a:t>
            </a:r>
          </a:p>
          <a:p>
            <a:endParaRPr lang="en-US" dirty="0"/>
          </a:p>
          <a:p>
            <a:r>
              <a:rPr lang="en-US" dirty="0"/>
              <a:t>Contains an angle value</a:t>
            </a:r>
          </a:p>
          <a:p>
            <a:endParaRPr lang="en-US" dirty="0"/>
          </a:p>
          <a:p>
            <a:r>
              <a:rPr lang="en-US" b="1" u="sng" dirty="0"/>
              <a:t>NEVER</a:t>
            </a:r>
            <a:r>
              <a:rPr lang="en-US" dirty="0"/>
              <a:t> unclip</a:t>
            </a:r>
          </a:p>
          <a:p>
            <a:endParaRPr lang="en-US" dirty="0"/>
          </a:p>
        </p:txBody>
      </p:sp>
      <p:sp>
        <p:nvSpPr>
          <p:cNvPr id="8" name="Content Placeholder 7">
            <a:extLst>
              <a:ext uri="{FF2B5EF4-FFF2-40B4-BE49-F238E27FC236}">
                <a16:creationId xmlns:a16="http://schemas.microsoft.com/office/drawing/2014/main" id="{27BDC4E0-43F6-40F0-B712-D39252CBDC06}"/>
              </a:ext>
            </a:extLst>
          </p:cNvPr>
          <p:cNvSpPr>
            <a:spLocks noGrp="1"/>
          </p:cNvSpPr>
          <p:nvPr>
            <p:ph sz="half" idx="2"/>
          </p:nvPr>
        </p:nvSpPr>
        <p:spPr/>
        <p:txBody>
          <a:bodyPr/>
          <a:lstStyle/>
          <a:p>
            <a:endParaRPr lang="en-US"/>
          </a:p>
        </p:txBody>
      </p:sp>
      <p:sp>
        <p:nvSpPr>
          <p:cNvPr id="9" name="Text Placeholder 8">
            <a:extLst>
              <a:ext uri="{FF2B5EF4-FFF2-40B4-BE49-F238E27FC236}">
                <a16:creationId xmlns:a16="http://schemas.microsoft.com/office/drawing/2014/main" id="{9837F859-8B12-41BF-971C-2DD5EBFF81AF}"/>
              </a:ext>
            </a:extLst>
          </p:cNvPr>
          <p:cNvSpPr>
            <a:spLocks noGrp="1"/>
          </p:cNvSpPr>
          <p:nvPr>
            <p:ph type="body" sz="quarter" idx="10"/>
          </p:nvPr>
        </p:nvSpPr>
        <p:spPr/>
        <p:txBody>
          <a:bodyPr/>
          <a:lstStyle/>
          <a:p>
            <a:endParaRPr lang="en-US"/>
          </a:p>
        </p:txBody>
      </p:sp>
      <p:pic>
        <p:nvPicPr>
          <p:cNvPr id="4" name="Picture 3"/>
          <p:cNvPicPr>
            <a:picLocks noChangeAspect="1"/>
          </p:cNvPicPr>
          <p:nvPr/>
        </p:nvPicPr>
        <p:blipFill>
          <a:blip r:embed="rId2"/>
          <a:stretch>
            <a:fillRect/>
          </a:stretch>
        </p:blipFill>
        <p:spPr>
          <a:xfrm>
            <a:off x="5166205" y="1063377"/>
            <a:ext cx="3769173" cy="2923617"/>
          </a:xfrm>
          <a:prstGeom prst="rect">
            <a:avLst/>
          </a:prstGeom>
          <a:ln>
            <a:noFill/>
          </a:ln>
          <a:effectLst>
            <a:outerShdw blurRad="292100" dist="139700" dir="2700000" algn="tl" rotWithShape="0">
              <a:srgbClr val="333333">
                <a:alpha val="65000"/>
              </a:srgbClr>
            </a:outerShdw>
          </a:effectLst>
        </p:spPr>
      </p:pic>
      <p:pic>
        <p:nvPicPr>
          <p:cNvPr id="5" name="Picture 4"/>
          <p:cNvPicPr>
            <a:picLocks noChangeAspect="1"/>
          </p:cNvPicPr>
          <p:nvPr/>
        </p:nvPicPr>
        <p:blipFill>
          <a:blip r:embed="rId3"/>
          <a:stretch>
            <a:fillRect/>
          </a:stretch>
        </p:blipFill>
        <p:spPr>
          <a:xfrm>
            <a:off x="5091568" y="1240538"/>
            <a:ext cx="3792768" cy="2569294"/>
          </a:xfrm>
          <a:prstGeom prst="rect">
            <a:avLst/>
          </a:prstGeom>
          <a:ln>
            <a:noFill/>
          </a:ln>
          <a:effectLst>
            <a:outerShdw blurRad="292100" dist="139700" dir="2700000" algn="tl" rotWithShape="0">
              <a:srgbClr val="333333">
                <a:alpha val="65000"/>
              </a:srgbClr>
            </a:outerShdw>
          </a:effectLst>
        </p:spPr>
      </p:pic>
      <p:sp>
        <p:nvSpPr>
          <p:cNvPr id="6" name="&quot;No&quot; Symbol 5"/>
          <p:cNvSpPr/>
          <p:nvPr/>
        </p:nvSpPr>
        <p:spPr>
          <a:xfrm>
            <a:off x="5897305" y="2428918"/>
            <a:ext cx="428583" cy="428583"/>
          </a:xfrm>
          <a:prstGeom prst="noSmoking">
            <a:avLst>
              <a:gd name="adj" fmla="val 11178"/>
            </a:avLst>
          </a:prstGeom>
          <a:solidFill>
            <a:srgbClr val="FF33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759">
              <a:solidFill>
                <a:schemeClr val="tx1"/>
              </a:solidFill>
            </a:endParaRPr>
          </a:p>
        </p:txBody>
      </p:sp>
    </p:spTree>
    <p:extLst>
      <p:ext uri="{BB962C8B-B14F-4D97-AF65-F5344CB8AC3E}">
        <p14:creationId xmlns:p14="http://schemas.microsoft.com/office/powerpoint/2010/main" val="165934375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Survey Point</a:t>
            </a:r>
          </a:p>
        </p:txBody>
      </p:sp>
      <p:sp>
        <p:nvSpPr>
          <p:cNvPr id="2" name="Content Placeholder 1"/>
          <p:cNvSpPr>
            <a:spLocks noGrp="1"/>
          </p:cNvSpPr>
          <p:nvPr>
            <p:ph sz="half" idx="1"/>
          </p:nvPr>
        </p:nvSpPr>
        <p:spPr/>
        <p:txBody>
          <a:bodyPr/>
          <a:lstStyle/>
          <a:p>
            <a:r>
              <a:rPr lang="en-US" dirty="0"/>
              <a:t>Visible under Site category</a:t>
            </a:r>
          </a:p>
          <a:p>
            <a:endParaRPr lang="en-US" dirty="0"/>
          </a:p>
          <a:p>
            <a:r>
              <a:rPr lang="en-US" dirty="0"/>
              <a:t>It is always parallel to the World Coordinate System</a:t>
            </a:r>
          </a:p>
          <a:p>
            <a:endParaRPr lang="en-US" dirty="0"/>
          </a:p>
          <a:p>
            <a:r>
              <a:rPr lang="en-US" dirty="0"/>
              <a:t>If it remains clipped identify the Origin of the WCS</a:t>
            </a:r>
          </a:p>
        </p:txBody>
      </p:sp>
      <p:sp>
        <p:nvSpPr>
          <p:cNvPr id="5" name="Content Placeholder 4">
            <a:extLst>
              <a:ext uri="{FF2B5EF4-FFF2-40B4-BE49-F238E27FC236}">
                <a16:creationId xmlns:a16="http://schemas.microsoft.com/office/drawing/2014/main" id="{9CA56473-2EC9-42CB-B83B-52761A5EBB1B}"/>
              </a:ext>
            </a:extLst>
          </p:cNvPr>
          <p:cNvSpPr>
            <a:spLocks noGrp="1"/>
          </p:cNvSpPr>
          <p:nvPr>
            <p:ph sz="half" idx="2"/>
          </p:nvPr>
        </p:nvSpPr>
        <p:spPr/>
        <p:txBody>
          <a:bodyPr/>
          <a:lstStyle/>
          <a:p>
            <a:endParaRPr lang="en-US"/>
          </a:p>
        </p:txBody>
      </p:sp>
      <p:sp>
        <p:nvSpPr>
          <p:cNvPr id="6" name="Text Placeholder 5">
            <a:extLst>
              <a:ext uri="{FF2B5EF4-FFF2-40B4-BE49-F238E27FC236}">
                <a16:creationId xmlns:a16="http://schemas.microsoft.com/office/drawing/2014/main" id="{41345C86-F6C9-462F-AF6E-C32DD0E88519}"/>
              </a:ext>
            </a:extLst>
          </p:cNvPr>
          <p:cNvSpPr>
            <a:spLocks noGrp="1"/>
          </p:cNvSpPr>
          <p:nvPr>
            <p:ph type="body" sz="quarter" idx="10"/>
          </p:nvPr>
        </p:nvSpPr>
        <p:spPr/>
        <p:txBody>
          <a:bodyPr/>
          <a:lstStyle/>
          <a:p>
            <a:endParaRPr lang="en-US"/>
          </a:p>
        </p:txBody>
      </p:sp>
      <p:pic>
        <p:nvPicPr>
          <p:cNvPr id="7" name="Picture 6"/>
          <p:cNvPicPr>
            <a:picLocks noChangeAspect="1"/>
          </p:cNvPicPr>
          <p:nvPr/>
        </p:nvPicPr>
        <p:blipFill>
          <a:blip r:embed="rId2"/>
          <a:stretch>
            <a:fillRect/>
          </a:stretch>
        </p:blipFill>
        <p:spPr>
          <a:xfrm>
            <a:off x="5209064" y="1063377"/>
            <a:ext cx="3769428" cy="2923814"/>
          </a:xfrm>
          <a:prstGeom prst="rect">
            <a:avLst/>
          </a:prstGeom>
          <a:ln>
            <a:noFill/>
          </a:ln>
          <a:effectLst>
            <a:outerShdw blurRad="292100" dist="139700" dir="2700000" algn="tl" rotWithShape="0">
              <a:srgbClr val="333333">
                <a:alpha val="65000"/>
              </a:srgbClr>
            </a:outerShdw>
          </a:effectLst>
        </p:spPr>
      </p:pic>
      <p:pic>
        <p:nvPicPr>
          <p:cNvPr id="8" name="Picture 7"/>
          <p:cNvPicPr>
            <a:picLocks noChangeAspect="1"/>
          </p:cNvPicPr>
          <p:nvPr/>
        </p:nvPicPr>
        <p:blipFill>
          <a:blip r:embed="rId3"/>
          <a:stretch>
            <a:fillRect/>
          </a:stretch>
        </p:blipFill>
        <p:spPr>
          <a:xfrm>
            <a:off x="5209064" y="1391773"/>
            <a:ext cx="3725268" cy="226702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53557788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Internal Coordinate System</a:t>
            </a:r>
          </a:p>
        </p:txBody>
      </p:sp>
      <p:sp>
        <p:nvSpPr>
          <p:cNvPr id="2" name="Content Placeholder 1"/>
          <p:cNvSpPr>
            <a:spLocks noGrp="1"/>
          </p:cNvSpPr>
          <p:nvPr>
            <p:ph sz="half" idx="1"/>
          </p:nvPr>
        </p:nvSpPr>
        <p:spPr/>
        <p:txBody>
          <a:bodyPr/>
          <a:lstStyle/>
          <a:p>
            <a:r>
              <a:rPr lang="en-US" dirty="0"/>
              <a:t>All the objects created through the API or Dynamo are referring to the Internal Coordinate System</a:t>
            </a:r>
          </a:p>
          <a:p>
            <a:endParaRPr lang="en-US" dirty="0"/>
          </a:p>
          <a:p>
            <a:r>
              <a:rPr lang="en-US" dirty="0"/>
              <a:t>By Default the Project Base Point is sitting on top of the Internal origin, that is why the PBP should never be unclipped</a:t>
            </a:r>
          </a:p>
        </p:txBody>
      </p:sp>
      <p:sp>
        <p:nvSpPr>
          <p:cNvPr id="5" name="Content Placeholder 4">
            <a:extLst>
              <a:ext uri="{FF2B5EF4-FFF2-40B4-BE49-F238E27FC236}">
                <a16:creationId xmlns:a16="http://schemas.microsoft.com/office/drawing/2014/main" id="{96EF88B1-4C5A-43C6-8E7B-147E9A62B81B}"/>
              </a:ext>
            </a:extLst>
          </p:cNvPr>
          <p:cNvSpPr>
            <a:spLocks noGrp="1"/>
          </p:cNvSpPr>
          <p:nvPr>
            <p:ph sz="half" idx="2"/>
          </p:nvPr>
        </p:nvSpPr>
        <p:spPr/>
        <p:txBody>
          <a:bodyPr/>
          <a:lstStyle/>
          <a:p>
            <a:endParaRPr lang="en-US"/>
          </a:p>
        </p:txBody>
      </p:sp>
      <p:sp>
        <p:nvSpPr>
          <p:cNvPr id="6" name="Text Placeholder 5">
            <a:extLst>
              <a:ext uri="{FF2B5EF4-FFF2-40B4-BE49-F238E27FC236}">
                <a16:creationId xmlns:a16="http://schemas.microsoft.com/office/drawing/2014/main" id="{55570197-1F38-4A76-B69C-383EE057127B}"/>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399209700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Shared Sites</a:t>
            </a:r>
          </a:p>
        </p:txBody>
      </p:sp>
      <p:sp>
        <p:nvSpPr>
          <p:cNvPr id="2" name="Content Placeholder 1"/>
          <p:cNvSpPr>
            <a:spLocks noGrp="1"/>
          </p:cNvSpPr>
          <p:nvPr>
            <p:ph sz="half" idx="1"/>
          </p:nvPr>
        </p:nvSpPr>
        <p:spPr/>
        <p:txBody>
          <a:bodyPr/>
          <a:lstStyle/>
          <a:p>
            <a:r>
              <a:rPr lang="en-US" dirty="0"/>
              <a:t>It  is possible to define multiple site locations and orientations for the same project document</a:t>
            </a:r>
          </a:p>
          <a:p>
            <a:endParaRPr lang="en-US" dirty="0"/>
          </a:p>
          <a:p>
            <a:r>
              <a:rPr lang="en-US" dirty="0"/>
              <a:t>These are called shared sites or named locations</a:t>
            </a:r>
          </a:p>
          <a:p>
            <a:endParaRPr lang="en-US" dirty="0"/>
          </a:p>
          <a:p>
            <a:r>
              <a:rPr lang="en-US" dirty="0"/>
              <a:t>These allows to coordinate multiple files to each other</a:t>
            </a:r>
          </a:p>
          <a:p>
            <a:endParaRPr lang="en-US" dirty="0"/>
          </a:p>
        </p:txBody>
      </p:sp>
      <p:sp>
        <p:nvSpPr>
          <p:cNvPr id="5" name="Content Placeholder 4">
            <a:extLst>
              <a:ext uri="{FF2B5EF4-FFF2-40B4-BE49-F238E27FC236}">
                <a16:creationId xmlns:a16="http://schemas.microsoft.com/office/drawing/2014/main" id="{EB064DB5-C0F2-4F19-8D3B-DED45CDF178B}"/>
              </a:ext>
            </a:extLst>
          </p:cNvPr>
          <p:cNvSpPr>
            <a:spLocks noGrp="1"/>
          </p:cNvSpPr>
          <p:nvPr>
            <p:ph sz="half" idx="2"/>
          </p:nvPr>
        </p:nvSpPr>
        <p:spPr/>
        <p:txBody>
          <a:bodyPr/>
          <a:lstStyle/>
          <a:p>
            <a:endParaRPr lang="en-US"/>
          </a:p>
        </p:txBody>
      </p:sp>
      <p:sp>
        <p:nvSpPr>
          <p:cNvPr id="6" name="Text Placeholder 5">
            <a:extLst>
              <a:ext uri="{FF2B5EF4-FFF2-40B4-BE49-F238E27FC236}">
                <a16:creationId xmlns:a16="http://schemas.microsoft.com/office/drawing/2014/main" id="{8B37E7AF-31A9-47AE-A92B-2AEEBC994DE5}"/>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197046602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Manage multiple shared sites</a:t>
            </a:r>
          </a:p>
        </p:txBody>
      </p:sp>
      <p:pic>
        <p:nvPicPr>
          <p:cNvPr id="1026" name="Picture 2" descr="C:\Users\serrap\AppData\Local\Temp\SNAGHTMLde68f3.PNG"/>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2103015" y="1123950"/>
            <a:ext cx="4937970" cy="3886200"/>
          </a:xfrm>
          <a:prstGeom prst="rect">
            <a:avLst/>
          </a:prstGeom>
          <a:noFill/>
          <a:extLst>
            <a:ext uri="{909E8E84-426E-40DD-AFC4-6F175D3DCCD1}">
              <a14:hiddenFill xmlns:a14="http://schemas.microsoft.com/office/drawing/2010/main">
                <a:solidFill>
                  <a:srgbClr val="FFFFFF"/>
                </a:solidFill>
              </a14:hiddenFill>
            </a:ext>
          </a:extLst>
        </p:spPr>
      </p:pic>
      <p:sp>
        <p:nvSpPr>
          <p:cNvPr id="2" name="Text Placeholder 1">
            <a:extLst>
              <a:ext uri="{FF2B5EF4-FFF2-40B4-BE49-F238E27FC236}">
                <a16:creationId xmlns:a16="http://schemas.microsoft.com/office/drawing/2014/main" id="{2CC7EC96-45B5-45FE-BFEE-9A7637837581}"/>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272929495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Linking RVT with multiple shared sites</a:t>
            </a:r>
          </a:p>
        </p:txBody>
      </p:sp>
      <p:sp>
        <p:nvSpPr>
          <p:cNvPr id="2" name="Content Placeholder 1"/>
          <p:cNvSpPr>
            <a:spLocks noGrp="1"/>
          </p:cNvSpPr>
          <p:nvPr>
            <p:ph sz="half" idx="1"/>
          </p:nvPr>
        </p:nvSpPr>
        <p:spPr/>
        <p:txBody>
          <a:bodyPr/>
          <a:lstStyle/>
          <a:p>
            <a:r>
              <a:rPr lang="en-US" dirty="0"/>
              <a:t>Every instance of the RVT link can be set to a particular shared site</a:t>
            </a:r>
          </a:p>
          <a:p>
            <a:pPr lvl="1"/>
            <a:r>
              <a:rPr lang="en-US" dirty="0"/>
              <a:t>Select the link</a:t>
            </a:r>
          </a:p>
          <a:p>
            <a:pPr lvl="1"/>
            <a:r>
              <a:rPr lang="en-US" dirty="0"/>
              <a:t>Enable the shared coordinates</a:t>
            </a:r>
          </a:p>
          <a:p>
            <a:pPr lvl="1"/>
            <a:r>
              <a:rPr lang="en-US" dirty="0"/>
              <a:t>Select the proper shared site</a:t>
            </a:r>
          </a:p>
        </p:txBody>
      </p:sp>
      <p:sp>
        <p:nvSpPr>
          <p:cNvPr id="5" name="Content Placeholder 4">
            <a:extLst>
              <a:ext uri="{FF2B5EF4-FFF2-40B4-BE49-F238E27FC236}">
                <a16:creationId xmlns:a16="http://schemas.microsoft.com/office/drawing/2014/main" id="{F3EC1DC5-02DF-4A8B-B521-8E686E866F48}"/>
              </a:ext>
            </a:extLst>
          </p:cNvPr>
          <p:cNvSpPr>
            <a:spLocks noGrp="1"/>
          </p:cNvSpPr>
          <p:nvPr>
            <p:ph sz="half" idx="2"/>
          </p:nvPr>
        </p:nvSpPr>
        <p:spPr/>
        <p:txBody>
          <a:bodyPr/>
          <a:lstStyle/>
          <a:p>
            <a:endParaRPr lang="en-US"/>
          </a:p>
        </p:txBody>
      </p:sp>
      <p:sp>
        <p:nvSpPr>
          <p:cNvPr id="6" name="Text Placeholder 5">
            <a:extLst>
              <a:ext uri="{FF2B5EF4-FFF2-40B4-BE49-F238E27FC236}">
                <a16:creationId xmlns:a16="http://schemas.microsoft.com/office/drawing/2014/main" id="{C1B88569-0E00-4403-A265-F5A002903A35}"/>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131752707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Visual Programming</a:t>
            </a:r>
          </a:p>
        </p:txBody>
      </p:sp>
      <p:pic>
        <p:nvPicPr>
          <p:cNvPr id="4" name="Content Placeholder 3"/>
          <p:cNvPicPr>
            <a:picLocks noGrp="1" noChangeAspect="1"/>
          </p:cNvPicPr>
          <p:nvPr>
            <p:ph idx="1"/>
          </p:nvPr>
        </p:nvPicPr>
        <p:blipFill>
          <a:blip r:embed="rId3" cstate="email">
            <a:extLst>
              <a:ext uri="{28A0092B-C50C-407E-A947-70E740481C1C}">
                <a14:useLocalDpi xmlns:a14="http://schemas.microsoft.com/office/drawing/2010/main"/>
              </a:ext>
            </a:extLst>
          </a:blip>
          <a:stretch>
            <a:fillRect/>
          </a:stretch>
        </p:blipFill>
        <p:spPr>
          <a:xfrm>
            <a:off x="1081930" y="742950"/>
            <a:ext cx="6980139" cy="4217280"/>
          </a:xfrm>
        </p:spPr>
      </p:pic>
      <p:sp>
        <p:nvSpPr>
          <p:cNvPr id="2" name="Text Placeholder 1">
            <a:extLst>
              <a:ext uri="{FF2B5EF4-FFF2-40B4-BE49-F238E27FC236}">
                <a16:creationId xmlns:a16="http://schemas.microsoft.com/office/drawing/2014/main" id="{81224D6F-4E7C-4788-BDE7-B414747FED05}"/>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403688644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Total Transform &amp; Coordinate System</a:t>
            </a:r>
          </a:p>
        </p:txBody>
      </p:sp>
      <p:sp>
        <p:nvSpPr>
          <p:cNvPr id="2" name="Content Placeholder 1"/>
          <p:cNvSpPr>
            <a:spLocks noGrp="1"/>
          </p:cNvSpPr>
          <p:nvPr>
            <p:ph idx="1"/>
          </p:nvPr>
        </p:nvSpPr>
        <p:spPr/>
        <p:txBody>
          <a:bodyPr/>
          <a:lstStyle/>
          <a:p>
            <a:r>
              <a:rPr lang="en-US" dirty="0"/>
              <a:t>In Dynamo terms the Revit Shared Sites are Coordinate Systems objects that transform the coordinates from the local origin to the WCS and vice versa</a:t>
            </a:r>
          </a:p>
          <a:p>
            <a:endParaRPr lang="en-US" dirty="0"/>
          </a:p>
          <a:p>
            <a:r>
              <a:rPr lang="en-US" dirty="0"/>
              <a:t>Extracting point coordinates from Revit or reading point coordinates from Excel require transformation</a:t>
            </a:r>
          </a:p>
          <a:p>
            <a:endParaRPr lang="en-US" dirty="0"/>
          </a:p>
        </p:txBody>
      </p:sp>
      <p:sp>
        <p:nvSpPr>
          <p:cNvPr id="5" name="Text Placeholder 4">
            <a:extLst>
              <a:ext uri="{FF2B5EF4-FFF2-40B4-BE49-F238E27FC236}">
                <a16:creationId xmlns:a16="http://schemas.microsoft.com/office/drawing/2014/main" id="{1152CC93-8E4B-4A97-907A-BC8073B9BBA5}"/>
              </a:ext>
            </a:extLst>
          </p:cNvPr>
          <p:cNvSpPr>
            <a:spLocks noGrp="1"/>
          </p:cNvSpPr>
          <p:nvPr>
            <p:ph type="body" sz="quarter" idx="10"/>
          </p:nvPr>
        </p:nvSpPr>
        <p:spPr/>
        <p:txBody>
          <a:bodyPr/>
          <a:lstStyle/>
          <a:p>
            <a:endParaRPr lang="en-US"/>
          </a:p>
        </p:txBody>
      </p:sp>
      <p:pic>
        <p:nvPicPr>
          <p:cNvPr id="4" name="Picture 3"/>
          <p:cNvPicPr>
            <a:picLocks noChangeAspect="1"/>
          </p:cNvPicPr>
          <p:nvPr/>
        </p:nvPicPr>
        <p:blipFill>
          <a:blip r:embed="rId2"/>
          <a:stretch>
            <a:fillRect/>
          </a:stretch>
        </p:blipFill>
        <p:spPr>
          <a:xfrm>
            <a:off x="3066268" y="3505963"/>
            <a:ext cx="3042539" cy="1430134"/>
          </a:xfrm>
          <a:prstGeom prst="rect">
            <a:avLst/>
          </a:prstGeom>
        </p:spPr>
      </p:pic>
    </p:spTree>
    <p:extLst>
      <p:ext uri="{BB962C8B-B14F-4D97-AF65-F5344CB8AC3E}">
        <p14:creationId xmlns:p14="http://schemas.microsoft.com/office/powerpoint/2010/main" val="200306413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F6A0CC4-5010-4674-887E-1E353FF7B583}"/>
              </a:ext>
            </a:extLst>
          </p:cNvPr>
          <p:cNvSpPr>
            <a:spLocks noGrp="1"/>
          </p:cNvSpPr>
          <p:nvPr>
            <p:ph type="title"/>
          </p:nvPr>
        </p:nvSpPr>
        <p:spPr/>
        <p:txBody>
          <a:bodyPr/>
          <a:lstStyle/>
          <a:p>
            <a:r>
              <a:rPr lang="en-US" sz="4800" dirty="0"/>
              <a:t>Dynamo &amp; Python</a:t>
            </a:r>
          </a:p>
        </p:txBody>
      </p:sp>
    </p:spTree>
    <p:extLst>
      <p:ext uri="{BB962C8B-B14F-4D97-AF65-F5344CB8AC3E}">
        <p14:creationId xmlns:p14="http://schemas.microsoft.com/office/powerpoint/2010/main" val="42722307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839717E-DC88-4AA4-9F04-5D7C68E50A22}"/>
              </a:ext>
            </a:extLst>
          </p:cNvPr>
          <p:cNvSpPr>
            <a:spLocks noGrp="1"/>
          </p:cNvSpPr>
          <p:nvPr>
            <p:ph type="title"/>
          </p:nvPr>
        </p:nvSpPr>
        <p:spPr/>
        <p:txBody>
          <a:bodyPr/>
          <a:lstStyle/>
          <a:p>
            <a:r>
              <a:rPr lang="en-US" dirty="0"/>
              <a:t>Python</a:t>
            </a:r>
          </a:p>
        </p:txBody>
      </p:sp>
      <p:sp>
        <p:nvSpPr>
          <p:cNvPr id="4" name="Content Placeholder 3">
            <a:extLst>
              <a:ext uri="{FF2B5EF4-FFF2-40B4-BE49-F238E27FC236}">
                <a16:creationId xmlns:a16="http://schemas.microsoft.com/office/drawing/2014/main" id="{7A11EA90-2531-48D3-AB4F-7733EED17CA6}"/>
              </a:ext>
            </a:extLst>
          </p:cNvPr>
          <p:cNvSpPr>
            <a:spLocks noGrp="1"/>
          </p:cNvSpPr>
          <p:nvPr>
            <p:ph sz="half" idx="1"/>
          </p:nvPr>
        </p:nvSpPr>
        <p:spPr/>
        <p:txBody>
          <a:bodyPr/>
          <a:lstStyle/>
          <a:p>
            <a:r>
              <a:rPr lang="en-US" sz="2000" dirty="0"/>
              <a:t>PROs</a:t>
            </a:r>
          </a:p>
          <a:p>
            <a:pPr lvl="1"/>
            <a:r>
              <a:rPr lang="en-US" dirty="0"/>
              <a:t>Easy to understand and maintain, simple and yet powerful</a:t>
            </a:r>
          </a:p>
          <a:p>
            <a:pPr lvl="1"/>
            <a:r>
              <a:rPr lang="en-US" dirty="0"/>
              <a:t>Ideal for prototyping and learning</a:t>
            </a:r>
          </a:p>
          <a:p>
            <a:pPr lvl="1"/>
            <a:r>
              <a:rPr lang="en-US" dirty="0"/>
              <a:t>Productive and flexible</a:t>
            </a:r>
          </a:p>
          <a:p>
            <a:pPr lvl="1"/>
            <a:r>
              <a:rPr lang="en-US" dirty="0"/>
              <a:t>Large users community</a:t>
            </a:r>
          </a:p>
          <a:p>
            <a:pPr lvl="1"/>
            <a:r>
              <a:rPr lang="en-US" dirty="0"/>
              <a:t>Many custom modules</a:t>
            </a:r>
          </a:p>
          <a:p>
            <a:pPr lvl="1"/>
            <a:r>
              <a:rPr lang="en-US" dirty="0"/>
              <a:t>Present in Dynamo</a:t>
            </a:r>
          </a:p>
          <a:p>
            <a:endParaRPr lang="en-US" dirty="0"/>
          </a:p>
        </p:txBody>
      </p:sp>
      <p:sp>
        <p:nvSpPr>
          <p:cNvPr id="5" name="Content Placeholder 4">
            <a:extLst>
              <a:ext uri="{FF2B5EF4-FFF2-40B4-BE49-F238E27FC236}">
                <a16:creationId xmlns:a16="http://schemas.microsoft.com/office/drawing/2014/main" id="{8EEA1C53-F965-4E42-858C-30BCF28F2B18}"/>
              </a:ext>
            </a:extLst>
          </p:cNvPr>
          <p:cNvSpPr>
            <a:spLocks noGrp="1"/>
          </p:cNvSpPr>
          <p:nvPr>
            <p:ph sz="half" idx="2"/>
          </p:nvPr>
        </p:nvSpPr>
        <p:spPr/>
        <p:txBody>
          <a:bodyPr/>
          <a:lstStyle/>
          <a:p>
            <a:r>
              <a:rPr lang="en-US" sz="2000" dirty="0"/>
              <a:t>CONs</a:t>
            </a:r>
          </a:p>
          <a:p>
            <a:pPr lvl="1"/>
            <a:r>
              <a:rPr lang="en-US" dirty="0"/>
              <a:t>Not intended for compiling (interpreted language)</a:t>
            </a:r>
          </a:p>
          <a:p>
            <a:pPr lvl="1"/>
            <a:r>
              <a:rPr lang="en-US" dirty="0"/>
              <a:t>Speed can be an issue &gt; </a:t>
            </a:r>
            <a:r>
              <a:rPr lang="en-US" dirty="0" err="1"/>
              <a:t>PyPy</a:t>
            </a:r>
            <a:endParaRPr lang="en-US" dirty="0"/>
          </a:p>
          <a:p>
            <a:pPr lvl="1"/>
            <a:r>
              <a:rPr lang="en-US" dirty="0"/>
              <a:t>Debugging can be cumbersome (errors show up at runtime only)</a:t>
            </a:r>
          </a:p>
          <a:p>
            <a:pPr lvl="1"/>
            <a:r>
              <a:rPr lang="en-US" dirty="0"/>
              <a:t>A lot of white space due to indentation</a:t>
            </a:r>
          </a:p>
          <a:p>
            <a:pPr lvl="1"/>
            <a:r>
              <a:rPr lang="en-US" dirty="0"/>
              <a:t>Not officially supported for API</a:t>
            </a:r>
          </a:p>
        </p:txBody>
      </p:sp>
      <p:sp>
        <p:nvSpPr>
          <p:cNvPr id="6" name="Text Placeholder 5">
            <a:extLst>
              <a:ext uri="{FF2B5EF4-FFF2-40B4-BE49-F238E27FC236}">
                <a16:creationId xmlns:a16="http://schemas.microsoft.com/office/drawing/2014/main" id="{3C8312E1-7334-4797-BC93-461F4AB51A18}"/>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222874388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82E9B8-80DC-49DA-943A-4492C14639A8}"/>
              </a:ext>
            </a:extLst>
          </p:cNvPr>
          <p:cNvSpPr>
            <a:spLocks noGrp="1"/>
          </p:cNvSpPr>
          <p:nvPr>
            <p:ph type="title"/>
          </p:nvPr>
        </p:nvSpPr>
        <p:spPr/>
        <p:txBody>
          <a:bodyPr/>
          <a:lstStyle/>
          <a:p>
            <a:r>
              <a:rPr lang="en-US" dirty="0"/>
              <a:t>Python Learning Resources</a:t>
            </a:r>
          </a:p>
        </p:txBody>
      </p:sp>
      <p:sp>
        <p:nvSpPr>
          <p:cNvPr id="3" name="Content Placeholder 2">
            <a:extLst>
              <a:ext uri="{FF2B5EF4-FFF2-40B4-BE49-F238E27FC236}">
                <a16:creationId xmlns:a16="http://schemas.microsoft.com/office/drawing/2014/main" id="{C70C765A-64A5-42B1-B6FE-9C4996C1605D}"/>
              </a:ext>
            </a:extLst>
          </p:cNvPr>
          <p:cNvSpPr>
            <a:spLocks noGrp="1"/>
          </p:cNvSpPr>
          <p:nvPr>
            <p:ph sz="half" idx="1"/>
          </p:nvPr>
        </p:nvSpPr>
        <p:spPr/>
        <p:txBody>
          <a:bodyPr/>
          <a:lstStyle/>
          <a:p>
            <a:r>
              <a:rPr lang="en-US" dirty="0"/>
              <a:t>Iron Python Documentation installed on your machine</a:t>
            </a:r>
          </a:p>
          <a:p>
            <a:r>
              <a:rPr lang="en-US" dirty="0"/>
              <a:t>Courses online learning platforms</a:t>
            </a:r>
          </a:p>
          <a:p>
            <a:pPr lvl="1"/>
            <a:r>
              <a:rPr lang="en-US" dirty="0"/>
              <a:t>i.e. Lynda.com</a:t>
            </a:r>
          </a:p>
          <a:p>
            <a:r>
              <a:rPr lang="en-US" dirty="0"/>
              <a:t>Many blogs</a:t>
            </a:r>
          </a:p>
          <a:p>
            <a:pPr lvl="1"/>
            <a:r>
              <a:rPr lang="en-US" dirty="0"/>
              <a:t>i.e. http://planetpython.org/</a:t>
            </a:r>
          </a:p>
          <a:p>
            <a:pPr lvl="1"/>
            <a:endParaRPr lang="en-US" dirty="0"/>
          </a:p>
          <a:p>
            <a:r>
              <a:rPr lang="en-US" dirty="0"/>
              <a:t>Many videos on YouTube</a:t>
            </a:r>
          </a:p>
          <a:p>
            <a:r>
              <a:rPr lang="fr-FR" dirty="0"/>
              <a:t>AU </a:t>
            </a:r>
            <a:r>
              <a:rPr lang="fr-FR" dirty="0" err="1"/>
              <a:t>lessons</a:t>
            </a:r>
            <a:r>
              <a:rPr lang="fr-FR" dirty="0"/>
              <a:t> and </a:t>
            </a:r>
            <a:r>
              <a:rPr lang="fr-FR" dirty="0" err="1"/>
              <a:t>handouts</a:t>
            </a:r>
            <a:endParaRPr lang="fr-FR" dirty="0"/>
          </a:p>
          <a:p>
            <a:r>
              <a:rPr lang="fr-FR" dirty="0"/>
              <a:t>http://www.revitapidocs.com/code/</a:t>
            </a:r>
            <a:endParaRPr lang="en-US" dirty="0"/>
          </a:p>
          <a:p>
            <a:pPr lvl="1"/>
            <a:endParaRPr lang="en-US" dirty="0"/>
          </a:p>
        </p:txBody>
      </p:sp>
      <p:sp>
        <p:nvSpPr>
          <p:cNvPr id="5" name="Text Placeholder 4">
            <a:extLst>
              <a:ext uri="{FF2B5EF4-FFF2-40B4-BE49-F238E27FC236}">
                <a16:creationId xmlns:a16="http://schemas.microsoft.com/office/drawing/2014/main" id="{418E7780-5B9E-4890-898A-C7810A713B1D}"/>
              </a:ext>
            </a:extLst>
          </p:cNvPr>
          <p:cNvSpPr>
            <a:spLocks noGrp="1"/>
          </p:cNvSpPr>
          <p:nvPr>
            <p:ph type="body" sz="quarter" idx="10"/>
          </p:nvPr>
        </p:nvSpPr>
        <p:spPr/>
        <p:txBody>
          <a:bodyPr/>
          <a:lstStyle/>
          <a:p>
            <a:endParaRPr lang="en-US"/>
          </a:p>
        </p:txBody>
      </p:sp>
      <p:pic>
        <p:nvPicPr>
          <p:cNvPr id="8" name="Content Placeholder 7">
            <a:extLst>
              <a:ext uri="{FF2B5EF4-FFF2-40B4-BE49-F238E27FC236}">
                <a16:creationId xmlns:a16="http://schemas.microsoft.com/office/drawing/2014/main" id="{06AD2493-B6E5-49EC-AA01-EE4E5F34F8CD}"/>
              </a:ext>
            </a:extLst>
          </p:cNvPr>
          <p:cNvPicPr>
            <a:picLocks noGrp="1" noChangeAspect="1"/>
          </p:cNvPicPr>
          <p:nvPr>
            <p:ph sz="half" idx="2"/>
          </p:nvPr>
        </p:nvPicPr>
        <p:blipFill>
          <a:blip r:embed="rId2" cstate="email">
            <a:extLst>
              <a:ext uri="{28A0092B-C50C-407E-A947-70E740481C1C}">
                <a14:useLocalDpi xmlns:a14="http://schemas.microsoft.com/office/drawing/2010/main"/>
              </a:ext>
            </a:extLst>
          </a:blip>
          <a:stretch>
            <a:fillRect/>
          </a:stretch>
        </p:blipFill>
        <p:spPr>
          <a:xfrm>
            <a:off x="5497638" y="1123950"/>
            <a:ext cx="2568324" cy="3886200"/>
          </a:xfrm>
          <a:prstGeom prst="rect">
            <a:avLst/>
          </a:prstGeom>
        </p:spPr>
      </p:pic>
    </p:spTree>
    <p:extLst>
      <p:ext uri="{BB962C8B-B14F-4D97-AF65-F5344CB8AC3E}">
        <p14:creationId xmlns:p14="http://schemas.microsoft.com/office/powerpoint/2010/main" val="405258694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8DADE0F-4CD6-4D51-A24A-9BF45DCDABD1}"/>
              </a:ext>
            </a:extLst>
          </p:cNvPr>
          <p:cNvSpPr>
            <a:spLocks noGrp="1"/>
          </p:cNvSpPr>
          <p:nvPr>
            <p:ph type="title"/>
          </p:nvPr>
        </p:nvSpPr>
        <p:spPr/>
        <p:txBody>
          <a:bodyPr/>
          <a:lstStyle/>
          <a:p>
            <a:r>
              <a:rPr lang="en-US" dirty="0"/>
              <a:t>Python Script Nodes</a:t>
            </a:r>
          </a:p>
        </p:txBody>
      </p:sp>
      <p:sp>
        <p:nvSpPr>
          <p:cNvPr id="6" name="Content Placeholder 5">
            <a:extLst>
              <a:ext uri="{FF2B5EF4-FFF2-40B4-BE49-F238E27FC236}">
                <a16:creationId xmlns:a16="http://schemas.microsoft.com/office/drawing/2014/main" id="{1D1C65CC-2387-4BB8-831F-5E9DA340CBFD}"/>
              </a:ext>
            </a:extLst>
          </p:cNvPr>
          <p:cNvSpPr>
            <a:spLocks noGrp="1"/>
          </p:cNvSpPr>
          <p:nvPr>
            <p:ph sz="half" idx="1"/>
          </p:nvPr>
        </p:nvSpPr>
        <p:spPr/>
        <p:txBody>
          <a:bodyPr/>
          <a:lstStyle/>
          <a:p>
            <a:r>
              <a:rPr lang="en-US" dirty="0"/>
              <a:t>Two nodes to use Python scripting</a:t>
            </a:r>
          </a:p>
          <a:p>
            <a:r>
              <a:rPr lang="en-US" dirty="0"/>
              <a:t>Load .NET namespaces</a:t>
            </a:r>
          </a:p>
          <a:p>
            <a:r>
              <a:rPr lang="en-US" dirty="0"/>
              <a:t>Access Revit API in process</a:t>
            </a:r>
          </a:p>
          <a:p>
            <a:r>
              <a:rPr lang="en-US" dirty="0"/>
              <a:t>More on DynamoPrimer.com</a:t>
            </a:r>
          </a:p>
          <a:p>
            <a:endParaRPr lang="en-US" dirty="0"/>
          </a:p>
          <a:p>
            <a:r>
              <a:rPr lang="en-US" dirty="0"/>
              <a:t>Tip</a:t>
            </a:r>
          </a:p>
          <a:p>
            <a:pPr lvl="1"/>
            <a:r>
              <a:rPr lang="en-US" dirty="0"/>
              <a:t>Use an external editor and then copy and paste the code in the node</a:t>
            </a:r>
          </a:p>
          <a:p>
            <a:pPr lvl="1"/>
            <a:r>
              <a:rPr lang="en-US" dirty="0"/>
              <a:t>Create your own modules to expand the functionalities</a:t>
            </a:r>
          </a:p>
          <a:p>
            <a:endParaRPr lang="en-US" dirty="0"/>
          </a:p>
        </p:txBody>
      </p:sp>
      <p:pic>
        <p:nvPicPr>
          <p:cNvPr id="9" name="Content Placeholder 8">
            <a:extLst>
              <a:ext uri="{FF2B5EF4-FFF2-40B4-BE49-F238E27FC236}">
                <a16:creationId xmlns:a16="http://schemas.microsoft.com/office/drawing/2014/main" id="{1A133150-196D-43AD-986B-848D2AF92A57}"/>
              </a:ext>
            </a:extLst>
          </p:cNvPr>
          <p:cNvPicPr>
            <a:picLocks noGrp="1" noChangeAspect="1"/>
          </p:cNvPicPr>
          <p:nvPr>
            <p:ph sz="half" idx="2"/>
          </p:nvPr>
        </p:nvPicPr>
        <p:blipFill>
          <a:blip r:embed="rId2"/>
          <a:stretch>
            <a:fillRect/>
          </a:stretch>
        </p:blipFill>
        <p:spPr>
          <a:xfrm>
            <a:off x="5502153" y="1123950"/>
            <a:ext cx="2647619" cy="1752381"/>
          </a:xfrm>
          <a:prstGeom prst="rect">
            <a:avLst/>
          </a:prstGeom>
        </p:spPr>
      </p:pic>
      <p:sp>
        <p:nvSpPr>
          <p:cNvPr id="8" name="Text Placeholder 7">
            <a:extLst>
              <a:ext uri="{FF2B5EF4-FFF2-40B4-BE49-F238E27FC236}">
                <a16:creationId xmlns:a16="http://schemas.microsoft.com/office/drawing/2014/main" id="{2815097C-576A-430D-917E-4EAFCB3B6482}"/>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259269053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206BCA-1C8C-41E3-A20D-1D34A4F5876B}"/>
              </a:ext>
            </a:extLst>
          </p:cNvPr>
          <p:cNvSpPr>
            <a:spLocks noGrp="1"/>
          </p:cNvSpPr>
          <p:nvPr>
            <p:ph type="title"/>
          </p:nvPr>
        </p:nvSpPr>
        <p:spPr/>
        <p:txBody>
          <a:bodyPr/>
          <a:lstStyle/>
          <a:p>
            <a:r>
              <a:rPr lang="en-US" dirty="0"/>
              <a:t>Python Editors</a:t>
            </a:r>
          </a:p>
        </p:txBody>
      </p:sp>
      <p:sp>
        <p:nvSpPr>
          <p:cNvPr id="3" name="Content Placeholder 2">
            <a:extLst>
              <a:ext uri="{FF2B5EF4-FFF2-40B4-BE49-F238E27FC236}">
                <a16:creationId xmlns:a16="http://schemas.microsoft.com/office/drawing/2014/main" id="{1369093F-B208-4054-99B3-81FB968F1302}"/>
              </a:ext>
            </a:extLst>
          </p:cNvPr>
          <p:cNvSpPr>
            <a:spLocks noGrp="1"/>
          </p:cNvSpPr>
          <p:nvPr>
            <p:ph sz="half" idx="1"/>
          </p:nvPr>
        </p:nvSpPr>
        <p:spPr/>
        <p:txBody>
          <a:bodyPr/>
          <a:lstStyle/>
          <a:p>
            <a:r>
              <a:rPr lang="en-US" dirty="0" err="1"/>
              <a:t>PyCharm</a:t>
            </a:r>
            <a:endParaRPr lang="en-US" dirty="0"/>
          </a:p>
          <a:p>
            <a:r>
              <a:rPr lang="en-US" dirty="0"/>
              <a:t>Sublime Text</a:t>
            </a:r>
          </a:p>
          <a:p>
            <a:r>
              <a:rPr lang="en-US" dirty="0"/>
              <a:t>Visual Studio / Visual Studio Code</a:t>
            </a:r>
          </a:p>
          <a:p>
            <a:r>
              <a:rPr lang="en-US" dirty="0"/>
              <a:t>Atom</a:t>
            </a:r>
          </a:p>
          <a:p>
            <a:r>
              <a:rPr lang="en-US" dirty="0"/>
              <a:t>Spyder</a:t>
            </a:r>
          </a:p>
          <a:p>
            <a:r>
              <a:rPr lang="en-US" dirty="0"/>
              <a:t>Ninja Python</a:t>
            </a:r>
          </a:p>
          <a:p>
            <a:r>
              <a:rPr lang="en-US" dirty="0"/>
              <a:t>…</a:t>
            </a:r>
          </a:p>
          <a:p>
            <a:endParaRPr lang="en-US" dirty="0"/>
          </a:p>
          <a:p>
            <a:r>
              <a:rPr lang="en-US" dirty="0">
                <a:hlinkClick r:id="rId2"/>
              </a:rPr>
              <a:t>PEP 8 / PEP 257 for coding style</a:t>
            </a:r>
            <a:endParaRPr lang="en-US" dirty="0"/>
          </a:p>
          <a:p>
            <a:endParaRPr lang="en-US" dirty="0"/>
          </a:p>
          <a:p>
            <a:endParaRPr lang="en-US" dirty="0"/>
          </a:p>
        </p:txBody>
      </p:sp>
      <p:sp>
        <p:nvSpPr>
          <p:cNvPr id="5" name="Text Placeholder 4">
            <a:extLst>
              <a:ext uri="{FF2B5EF4-FFF2-40B4-BE49-F238E27FC236}">
                <a16:creationId xmlns:a16="http://schemas.microsoft.com/office/drawing/2014/main" id="{506467AE-D971-4E6D-AA39-C9209C55B676}"/>
              </a:ext>
            </a:extLst>
          </p:cNvPr>
          <p:cNvSpPr>
            <a:spLocks noGrp="1"/>
          </p:cNvSpPr>
          <p:nvPr>
            <p:ph type="body" sz="quarter" idx="10"/>
          </p:nvPr>
        </p:nvSpPr>
        <p:spPr/>
        <p:txBody>
          <a:bodyPr/>
          <a:lstStyle/>
          <a:p>
            <a:endParaRPr lang="en-US"/>
          </a:p>
        </p:txBody>
      </p:sp>
      <p:pic>
        <p:nvPicPr>
          <p:cNvPr id="6" name="Content Placeholder 5">
            <a:extLst>
              <a:ext uri="{FF2B5EF4-FFF2-40B4-BE49-F238E27FC236}">
                <a16:creationId xmlns:a16="http://schemas.microsoft.com/office/drawing/2014/main" id="{925C254E-1464-4933-A172-F97901836910}"/>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5715000" y="1995487"/>
            <a:ext cx="2133600" cy="2143125"/>
          </a:xfrm>
          <a:prstGeom prst="rect">
            <a:avLst/>
          </a:prstGeom>
        </p:spPr>
      </p:pic>
    </p:spTree>
    <p:extLst>
      <p:ext uri="{BB962C8B-B14F-4D97-AF65-F5344CB8AC3E}">
        <p14:creationId xmlns:p14="http://schemas.microsoft.com/office/powerpoint/2010/main" val="76500292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82E9B8-80DC-49DA-943A-4492C14639A8}"/>
              </a:ext>
            </a:extLst>
          </p:cNvPr>
          <p:cNvSpPr>
            <a:spLocks noGrp="1"/>
          </p:cNvSpPr>
          <p:nvPr>
            <p:ph type="title"/>
          </p:nvPr>
        </p:nvSpPr>
        <p:spPr/>
        <p:txBody>
          <a:bodyPr/>
          <a:lstStyle/>
          <a:p>
            <a:r>
              <a:rPr lang="en-US" dirty="0"/>
              <a:t>Python Syntax</a:t>
            </a:r>
          </a:p>
        </p:txBody>
      </p:sp>
      <p:sp>
        <p:nvSpPr>
          <p:cNvPr id="3" name="Content Placeholder 2">
            <a:extLst>
              <a:ext uri="{FF2B5EF4-FFF2-40B4-BE49-F238E27FC236}">
                <a16:creationId xmlns:a16="http://schemas.microsoft.com/office/drawing/2014/main" id="{C70C765A-64A5-42B1-B6FE-9C4996C1605D}"/>
              </a:ext>
            </a:extLst>
          </p:cNvPr>
          <p:cNvSpPr>
            <a:spLocks noGrp="1"/>
          </p:cNvSpPr>
          <p:nvPr>
            <p:ph sz="half" idx="1"/>
          </p:nvPr>
        </p:nvSpPr>
        <p:spPr/>
        <p:txBody>
          <a:bodyPr/>
          <a:lstStyle/>
          <a:p>
            <a:r>
              <a:rPr lang="en-US" dirty="0"/>
              <a:t>Being consistent with the indentation is very important</a:t>
            </a:r>
          </a:p>
          <a:p>
            <a:r>
              <a:rPr lang="en-US" dirty="0"/>
              <a:t>“Soft” Tabs: when the user presses the TAB key the editor places a number of spaces instead (usually 2 or 4)</a:t>
            </a:r>
          </a:p>
          <a:p>
            <a:r>
              <a:rPr lang="en-US" dirty="0"/>
              <a:t>Breaking lines is allowed in Python but it can lead to mistakes</a:t>
            </a:r>
          </a:p>
        </p:txBody>
      </p:sp>
      <p:sp>
        <p:nvSpPr>
          <p:cNvPr id="5" name="Text Placeholder 4">
            <a:extLst>
              <a:ext uri="{FF2B5EF4-FFF2-40B4-BE49-F238E27FC236}">
                <a16:creationId xmlns:a16="http://schemas.microsoft.com/office/drawing/2014/main" id="{418E7780-5B9E-4890-898A-C7810A713B1D}"/>
              </a:ext>
            </a:extLst>
          </p:cNvPr>
          <p:cNvSpPr>
            <a:spLocks noGrp="1"/>
          </p:cNvSpPr>
          <p:nvPr>
            <p:ph type="body" sz="quarter" idx="10"/>
          </p:nvPr>
        </p:nvSpPr>
        <p:spPr/>
        <p:txBody>
          <a:bodyPr/>
          <a:lstStyle/>
          <a:p>
            <a:endParaRPr lang="en-US"/>
          </a:p>
        </p:txBody>
      </p:sp>
      <p:pic>
        <p:nvPicPr>
          <p:cNvPr id="1026" name="Picture 2" descr="C:\Users\serrap\AppData\Local\Temp\3\SNAGHTML994bee4.PNG">
            <a:extLst>
              <a:ext uri="{FF2B5EF4-FFF2-40B4-BE49-F238E27FC236}">
                <a16:creationId xmlns:a16="http://schemas.microsoft.com/office/drawing/2014/main" id="{B51CF6E9-F3FB-4813-95A0-FB909BE8BD69}"/>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4557486" y="1047750"/>
            <a:ext cx="4281714" cy="36812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274779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402143-DB3F-459E-B121-3B6F67D3ECE9}"/>
              </a:ext>
            </a:extLst>
          </p:cNvPr>
          <p:cNvSpPr>
            <a:spLocks noGrp="1"/>
          </p:cNvSpPr>
          <p:nvPr>
            <p:ph type="title"/>
          </p:nvPr>
        </p:nvSpPr>
        <p:spPr/>
        <p:txBody>
          <a:bodyPr/>
          <a:lstStyle/>
          <a:p>
            <a:r>
              <a:rPr lang="en-US" dirty="0"/>
              <a:t>Python Script Nodes</a:t>
            </a:r>
          </a:p>
        </p:txBody>
      </p:sp>
      <p:sp>
        <p:nvSpPr>
          <p:cNvPr id="3" name="Content Placeholder 2">
            <a:extLst>
              <a:ext uri="{FF2B5EF4-FFF2-40B4-BE49-F238E27FC236}">
                <a16:creationId xmlns:a16="http://schemas.microsoft.com/office/drawing/2014/main" id="{8E282488-4147-4980-A677-F095912276BE}"/>
              </a:ext>
            </a:extLst>
          </p:cNvPr>
          <p:cNvSpPr>
            <a:spLocks noGrp="1"/>
          </p:cNvSpPr>
          <p:nvPr>
            <p:ph sz="half" idx="1"/>
          </p:nvPr>
        </p:nvSpPr>
        <p:spPr/>
        <p:txBody>
          <a:bodyPr/>
          <a:lstStyle/>
          <a:p>
            <a:r>
              <a:rPr lang="en-US" dirty="0"/>
              <a:t>The inputs have the key “IN[#]” that reflects the node interface</a:t>
            </a:r>
          </a:p>
          <a:p>
            <a:r>
              <a:rPr lang="en-US" dirty="0"/>
              <a:t>They cannot be changed to report a different name on the UI</a:t>
            </a:r>
          </a:p>
          <a:p>
            <a:r>
              <a:rPr lang="en-US" dirty="0"/>
              <a:t>The output has the key “OUT” that reflects the node interface</a:t>
            </a:r>
          </a:p>
          <a:p>
            <a:r>
              <a:rPr lang="en-US" dirty="0"/>
              <a:t>It cannot be changed to report a different name on the UI</a:t>
            </a:r>
          </a:p>
          <a:p>
            <a:r>
              <a:rPr lang="en-US" dirty="0"/>
              <a:t>Use notes to describe the input and output structures and data types</a:t>
            </a:r>
          </a:p>
        </p:txBody>
      </p:sp>
      <p:sp>
        <p:nvSpPr>
          <p:cNvPr id="5" name="Text Placeholder 4">
            <a:extLst>
              <a:ext uri="{FF2B5EF4-FFF2-40B4-BE49-F238E27FC236}">
                <a16:creationId xmlns:a16="http://schemas.microsoft.com/office/drawing/2014/main" id="{6674B1BC-5B96-4909-9F88-F9B653594BF9}"/>
              </a:ext>
            </a:extLst>
          </p:cNvPr>
          <p:cNvSpPr>
            <a:spLocks noGrp="1"/>
          </p:cNvSpPr>
          <p:nvPr>
            <p:ph type="body" sz="quarter" idx="10"/>
          </p:nvPr>
        </p:nvSpPr>
        <p:spPr/>
        <p:txBody>
          <a:bodyPr/>
          <a:lstStyle/>
          <a:p>
            <a:endParaRPr lang="en-US"/>
          </a:p>
        </p:txBody>
      </p:sp>
      <p:pic>
        <p:nvPicPr>
          <p:cNvPr id="6" name="Content Placeholder 5">
            <a:extLst>
              <a:ext uri="{FF2B5EF4-FFF2-40B4-BE49-F238E27FC236}">
                <a16:creationId xmlns:a16="http://schemas.microsoft.com/office/drawing/2014/main" id="{6BE54509-F10A-406E-8BD2-E966BDBB6FA6}"/>
              </a:ext>
            </a:extLst>
          </p:cNvPr>
          <p:cNvPicPr>
            <a:picLocks noGrp="1"/>
          </p:cNvPicPr>
          <p:nvPr>
            <p:ph sz="half" idx="2"/>
          </p:nvPr>
        </p:nvPicPr>
        <p:blipFill>
          <a:blip r:embed="rId2"/>
          <a:stretch>
            <a:fillRect/>
          </a:stretch>
        </p:blipFill>
        <p:spPr>
          <a:xfrm>
            <a:off x="4724400" y="1734936"/>
            <a:ext cx="4114800" cy="1619200"/>
          </a:xfrm>
          <a:prstGeom prst="rect">
            <a:avLst/>
          </a:prstGeom>
        </p:spPr>
      </p:pic>
    </p:spTree>
    <p:extLst>
      <p:ext uri="{BB962C8B-B14F-4D97-AF65-F5344CB8AC3E}">
        <p14:creationId xmlns:p14="http://schemas.microsoft.com/office/powerpoint/2010/main" val="421251788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A81D9CA-918B-42D3-B955-4CFBBE59BE4C}"/>
              </a:ext>
            </a:extLst>
          </p:cNvPr>
          <p:cNvSpPr>
            <a:spLocks noGrp="1"/>
          </p:cNvSpPr>
          <p:nvPr>
            <p:ph type="title"/>
          </p:nvPr>
        </p:nvSpPr>
        <p:spPr/>
        <p:txBody>
          <a:bodyPr/>
          <a:lstStyle/>
          <a:p>
            <a:r>
              <a:rPr lang="en-US" dirty="0"/>
              <a:t>Iron Python | </a:t>
            </a:r>
            <a:r>
              <a:rPr lang="en-US" dirty="0">
                <a:solidFill>
                  <a:schemeClr val="bg2">
                    <a:lumMod val="50000"/>
                  </a:schemeClr>
                </a:solidFill>
              </a:rPr>
              <a:t>.NET Compatible</a:t>
            </a:r>
          </a:p>
        </p:txBody>
      </p:sp>
      <p:sp>
        <p:nvSpPr>
          <p:cNvPr id="4" name="Content Placeholder 3">
            <a:extLst>
              <a:ext uri="{FF2B5EF4-FFF2-40B4-BE49-F238E27FC236}">
                <a16:creationId xmlns:a16="http://schemas.microsoft.com/office/drawing/2014/main" id="{3CBA195A-C149-4565-B355-4372200AE20D}"/>
              </a:ext>
            </a:extLst>
          </p:cNvPr>
          <p:cNvSpPr>
            <a:spLocks noGrp="1"/>
          </p:cNvSpPr>
          <p:nvPr>
            <p:ph sz="half" idx="1"/>
          </p:nvPr>
        </p:nvSpPr>
        <p:spPr/>
        <p:txBody>
          <a:bodyPr/>
          <a:lstStyle/>
          <a:p>
            <a:r>
              <a:rPr lang="en-US" dirty="0"/>
              <a:t>Interpreted Programming Language   (no need to compile)</a:t>
            </a:r>
          </a:p>
          <a:p>
            <a:r>
              <a:rPr lang="en-US" dirty="0"/>
              <a:t>Statement grouping via indentation</a:t>
            </a:r>
          </a:p>
          <a:p>
            <a:r>
              <a:rPr lang="en-US" dirty="0" err="1"/>
              <a:t>IronPython</a:t>
            </a:r>
            <a:r>
              <a:rPr lang="en-US" dirty="0"/>
              <a:t> 2.7.3 installed with Dynamo</a:t>
            </a:r>
          </a:p>
          <a:p>
            <a:r>
              <a:rPr lang="en-US" dirty="0"/>
              <a:t>.NET capabilities (i.e. Revit API)</a:t>
            </a:r>
          </a:p>
          <a:p>
            <a:endParaRPr lang="en-US" dirty="0"/>
          </a:p>
        </p:txBody>
      </p:sp>
      <p:sp>
        <p:nvSpPr>
          <p:cNvPr id="7" name="Text Placeholder 6">
            <a:extLst>
              <a:ext uri="{FF2B5EF4-FFF2-40B4-BE49-F238E27FC236}">
                <a16:creationId xmlns:a16="http://schemas.microsoft.com/office/drawing/2014/main" id="{ED701D4D-1D8B-41EA-8ECE-4476DCAEFBA6}"/>
              </a:ext>
            </a:extLst>
          </p:cNvPr>
          <p:cNvSpPr>
            <a:spLocks noGrp="1"/>
          </p:cNvSpPr>
          <p:nvPr>
            <p:ph type="body" sz="quarter" idx="10"/>
          </p:nvPr>
        </p:nvSpPr>
        <p:spPr/>
        <p:txBody>
          <a:bodyPr/>
          <a:lstStyle/>
          <a:p>
            <a:endParaRPr lang="en-US"/>
          </a:p>
        </p:txBody>
      </p:sp>
      <p:pic>
        <p:nvPicPr>
          <p:cNvPr id="8" name="Content Placeholder 3">
            <a:extLst>
              <a:ext uri="{FF2B5EF4-FFF2-40B4-BE49-F238E27FC236}">
                <a16:creationId xmlns:a16="http://schemas.microsoft.com/office/drawing/2014/main" id="{7CB87A9C-BD3A-4289-A327-8F6D25DC27AA}"/>
              </a:ext>
            </a:extLst>
          </p:cNvPr>
          <p:cNvPicPr>
            <a:picLocks noGrp="1" noChangeAspect="1"/>
          </p:cNvPicPr>
          <p:nvPr>
            <p:ph sz="half" idx="2"/>
          </p:nvPr>
        </p:nvPicPr>
        <p:blipFill>
          <a:blip r:embed="rId2"/>
          <a:stretch>
            <a:fillRect/>
          </a:stretch>
        </p:blipFill>
        <p:spPr>
          <a:xfrm>
            <a:off x="4419600" y="2120583"/>
            <a:ext cx="4427329" cy="1892934"/>
          </a:xfrm>
          <a:prstGeom prst="rect">
            <a:avLst/>
          </a:prstGeom>
        </p:spPr>
      </p:pic>
    </p:spTree>
    <p:extLst>
      <p:ext uri="{BB962C8B-B14F-4D97-AF65-F5344CB8AC3E}">
        <p14:creationId xmlns:p14="http://schemas.microsoft.com/office/powerpoint/2010/main" val="120533660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DBD120-74EB-41A5-BC25-F5489C1648C8}"/>
              </a:ext>
            </a:extLst>
          </p:cNvPr>
          <p:cNvSpPr>
            <a:spLocks noGrp="1"/>
          </p:cNvSpPr>
          <p:nvPr>
            <p:ph type="title"/>
          </p:nvPr>
        </p:nvSpPr>
        <p:spPr/>
        <p:txBody>
          <a:bodyPr/>
          <a:lstStyle/>
          <a:p>
            <a:r>
              <a:rPr lang="en-US" dirty="0"/>
              <a:t>Syntax</a:t>
            </a:r>
          </a:p>
        </p:txBody>
      </p:sp>
      <p:sp>
        <p:nvSpPr>
          <p:cNvPr id="3" name="Content Placeholder 2">
            <a:extLst>
              <a:ext uri="{FF2B5EF4-FFF2-40B4-BE49-F238E27FC236}">
                <a16:creationId xmlns:a16="http://schemas.microsoft.com/office/drawing/2014/main" id="{8490D95E-6920-40F1-8561-73FFD479B04A}"/>
              </a:ext>
            </a:extLst>
          </p:cNvPr>
          <p:cNvSpPr>
            <a:spLocks noGrp="1"/>
          </p:cNvSpPr>
          <p:nvPr>
            <p:ph sz="half" idx="1"/>
          </p:nvPr>
        </p:nvSpPr>
        <p:spPr/>
        <p:txBody>
          <a:bodyPr/>
          <a:lstStyle/>
          <a:p>
            <a:r>
              <a:rPr lang="en-US" dirty="0"/>
              <a:t>Case sensitive</a:t>
            </a:r>
          </a:p>
          <a:p>
            <a:r>
              <a:rPr lang="en-US" b="1" dirty="0">
                <a:solidFill>
                  <a:srgbClr val="FF0000"/>
                </a:solidFill>
              </a:rPr>
              <a:t>#</a:t>
            </a:r>
            <a:r>
              <a:rPr lang="en-US" dirty="0"/>
              <a:t> at the start of the line is a single line comment</a:t>
            </a:r>
          </a:p>
          <a:p>
            <a:r>
              <a:rPr lang="en-US" b="1" dirty="0">
                <a:solidFill>
                  <a:srgbClr val="FF0000"/>
                </a:solidFill>
              </a:rPr>
              <a:t>“””</a:t>
            </a:r>
            <a:r>
              <a:rPr lang="en-US" b="1" dirty="0">
                <a:solidFill>
                  <a:schemeClr val="bg2">
                    <a:lumMod val="50000"/>
                  </a:schemeClr>
                </a:solidFill>
              </a:rPr>
              <a:t>…</a:t>
            </a:r>
            <a:r>
              <a:rPr lang="en-US" b="1" dirty="0">
                <a:solidFill>
                  <a:srgbClr val="FF0000"/>
                </a:solidFill>
              </a:rPr>
              <a:t>”””</a:t>
            </a:r>
            <a:r>
              <a:rPr lang="en-US" b="1" dirty="0"/>
              <a:t> </a:t>
            </a:r>
            <a:r>
              <a:rPr lang="en-US" dirty="0"/>
              <a:t>comments multiple lines in between</a:t>
            </a:r>
          </a:p>
          <a:p>
            <a:r>
              <a:rPr lang="en-US" dirty="0"/>
              <a:t>End of the line is the end of statement</a:t>
            </a:r>
          </a:p>
          <a:p>
            <a:r>
              <a:rPr lang="en-US" dirty="0"/>
              <a:t>Indentation can be done using spaces or tabs at the beginning of the line</a:t>
            </a:r>
          </a:p>
          <a:p>
            <a:r>
              <a:rPr lang="en-US" dirty="0"/>
              <a:t>Add spaces for readability (i.e. x = 2 + y)</a:t>
            </a:r>
          </a:p>
          <a:p>
            <a:endParaRPr lang="en-US" dirty="0"/>
          </a:p>
        </p:txBody>
      </p:sp>
      <p:sp>
        <p:nvSpPr>
          <p:cNvPr id="4" name="Content Placeholder 3">
            <a:extLst>
              <a:ext uri="{FF2B5EF4-FFF2-40B4-BE49-F238E27FC236}">
                <a16:creationId xmlns:a16="http://schemas.microsoft.com/office/drawing/2014/main" id="{22EF3C2D-EC64-44D0-9CB4-B099DAFB4875}"/>
              </a:ext>
            </a:extLst>
          </p:cNvPr>
          <p:cNvSpPr>
            <a:spLocks noGrp="1"/>
          </p:cNvSpPr>
          <p:nvPr>
            <p:ph sz="half" idx="2"/>
          </p:nvPr>
        </p:nvSpPr>
        <p:spPr/>
        <p:txBody>
          <a:bodyPr/>
          <a:lstStyle/>
          <a:p>
            <a:endParaRPr lang="en-US" dirty="0"/>
          </a:p>
        </p:txBody>
      </p:sp>
      <p:sp>
        <p:nvSpPr>
          <p:cNvPr id="5" name="Text Placeholder 4">
            <a:extLst>
              <a:ext uri="{FF2B5EF4-FFF2-40B4-BE49-F238E27FC236}">
                <a16:creationId xmlns:a16="http://schemas.microsoft.com/office/drawing/2014/main" id="{9761419E-8FDC-4CB5-8E7F-CA260DB01C94}"/>
              </a:ext>
            </a:extLst>
          </p:cNvPr>
          <p:cNvSpPr>
            <a:spLocks noGrp="1"/>
          </p:cNvSpPr>
          <p:nvPr>
            <p:ph type="body" sz="quarter" idx="10"/>
          </p:nvPr>
        </p:nvSpPr>
        <p:spPr/>
        <p:txBody>
          <a:bodyPr/>
          <a:lstStyle/>
          <a:p>
            <a:endParaRPr lang="en-US"/>
          </a:p>
        </p:txBody>
      </p:sp>
      <p:pic>
        <p:nvPicPr>
          <p:cNvPr id="6" name="Content Placeholder 7">
            <a:extLst>
              <a:ext uri="{FF2B5EF4-FFF2-40B4-BE49-F238E27FC236}">
                <a16:creationId xmlns:a16="http://schemas.microsoft.com/office/drawing/2014/main" id="{34C2299B-49FC-4EBF-8061-E1049F48CA20}"/>
              </a:ext>
            </a:extLst>
          </p:cNvPr>
          <p:cNvPicPr>
            <a:picLocks noChangeAspect="1"/>
          </p:cNvPicPr>
          <p:nvPr/>
        </p:nvPicPr>
        <p:blipFill>
          <a:blip r:embed="rId2"/>
          <a:stretch>
            <a:fillRect/>
          </a:stretch>
        </p:blipFill>
        <p:spPr>
          <a:xfrm>
            <a:off x="4724400" y="1670373"/>
            <a:ext cx="4114800" cy="2793354"/>
          </a:xfrm>
          <a:prstGeom prst="rect">
            <a:avLst/>
          </a:prstGeom>
        </p:spPr>
      </p:pic>
      <p:sp>
        <p:nvSpPr>
          <p:cNvPr id="7" name="Rectangle 6">
            <a:extLst>
              <a:ext uri="{FF2B5EF4-FFF2-40B4-BE49-F238E27FC236}">
                <a16:creationId xmlns:a16="http://schemas.microsoft.com/office/drawing/2014/main" id="{95BD70CA-BD04-4530-9BE2-4E227E228331}"/>
              </a:ext>
            </a:extLst>
          </p:cNvPr>
          <p:cNvSpPr/>
          <p:nvPr/>
        </p:nvSpPr>
        <p:spPr>
          <a:xfrm>
            <a:off x="4876801" y="3316515"/>
            <a:ext cx="123370" cy="566056"/>
          </a:xfrm>
          <a:prstGeom prst="rect">
            <a:avLst/>
          </a:prstGeom>
          <a:noFill/>
          <a:ln w="38100">
            <a:solidFill>
              <a:schemeClr val="tx2"/>
            </a:solidFill>
          </a:ln>
        </p:spPr>
        <p:style>
          <a:lnRef idx="0">
            <a:scrgbClr r="0" g="0" b="0"/>
          </a:lnRef>
          <a:fillRef idx="0">
            <a:scrgbClr r="0" g="0" b="0"/>
          </a:fillRef>
          <a:effectRef idx="0">
            <a:scrgbClr r="0" g="0" b="0"/>
          </a:effectRef>
          <a:fontRef idx="minor">
            <a:schemeClr val="accen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a:p>
        </p:txBody>
      </p:sp>
    </p:spTree>
    <p:extLst>
      <p:ext uri="{BB962C8B-B14F-4D97-AF65-F5344CB8AC3E}">
        <p14:creationId xmlns:p14="http://schemas.microsoft.com/office/powerpoint/2010/main" val="235293034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Nodes</a:t>
            </a:r>
          </a:p>
        </p:txBody>
      </p:sp>
      <p:sp>
        <p:nvSpPr>
          <p:cNvPr id="2" name="Content Placeholder 1"/>
          <p:cNvSpPr>
            <a:spLocks noGrp="1"/>
          </p:cNvSpPr>
          <p:nvPr>
            <p:ph idx="1"/>
          </p:nvPr>
        </p:nvSpPr>
        <p:spPr/>
        <p:txBody>
          <a:bodyPr/>
          <a:lstStyle/>
          <a:p>
            <a:r>
              <a:rPr lang="en-US" dirty="0"/>
              <a:t>Each node is a </a:t>
            </a:r>
            <a:r>
              <a:rPr lang="en-US" b="1" dirty="0">
                <a:solidFill>
                  <a:srgbClr val="00ABE6"/>
                </a:solidFill>
              </a:rPr>
              <a:t>function</a:t>
            </a:r>
            <a:r>
              <a:rPr lang="en-US" dirty="0"/>
              <a:t> with Input and Output ports that take and create lists</a:t>
            </a:r>
          </a:p>
          <a:p>
            <a:r>
              <a:rPr lang="en-US" sz="2025" dirty="0"/>
              <a:t>3 </a:t>
            </a:r>
            <a:r>
              <a:rPr lang="en-US" dirty="0"/>
              <a:t>behaviors</a:t>
            </a:r>
            <a:r>
              <a:rPr lang="en-US" sz="2025" dirty="0"/>
              <a:t>:</a:t>
            </a:r>
          </a:p>
          <a:p>
            <a:pPr lvl="1"/>
            <a:r>
              <a:rPr lang="en-US" dirty="0"/>
              <a:t>Create (Constructor)</a:t>
            </a:r>
          </a:p>
          <a:p>
            <a:pPr lvl="1"/>
            <a:r>
              <a:rPr lang="en-US" dirty="0"/>
              <a:t>Action (Method)</a:t>
            </a:r>
          </a:p>
          <a:p>
            <a:pPr lvl="1"/>
            <a:r>
              <a:rPr lang="en-US" dirty="0"/>
              <a:t>Query (Property)</a:t>
            </a:r>
          </a:p>
          <a:p>
            <a:r>
              <a:rPr lang="en-US" dirty="0"/>
              <a:t>Scripting</a:t>
            </a:r>
            <a:r>
              <a:rPr lang="en-US" sz="2025" dirty="0"/>
              <a:t> integration</a:t>
            </a:r>
          </a:p>
          <a:p>
            <a:pPr lvl="1"/>
            <a:r>
              <a:rPr lang="en-US" dirty="0"/>
              <a:t>Design Script (Code block, .ds)</a:t>
            </a:r>
          </a:p>
          <a:p>
            <a:pPr lvl="1"/>
            <a:r>
              <a:rPr lang="en-US" dirty="0"/>
              <a:t>Python</a:t>
            </a:r>
          </a:p>
          <a:p>
            <a:pPr lvl="1"/>
            <a:r>
              <a:rPr lang="en-US" dirty="0"/>
              <a:t>…</a:t>
            </a:r>
          </a:p>
          <a:p>
            <a:endParaRPr lang="en-US" dirty="0"/>
          </a:p>
          <a:p>
            <a:endParaRPr lang="en-US" dirty="0"/>
          </a:p>
        </p:txBody>
      </p:sp>
      <p:sp>
        <p:nvSpPr>
          <p:cNvPr id="5" name="Text Placeholder 4">
            <a:extLst>
              <a:ext uri="{FF2B5EF4-FFF2-40B4-BE49-F238E27FC236}">
                <a16:creationId xmlns:a16="http://schemas.microsoft.com/office/drawing/2014/main" id="{89B6D581-CA4D-4492-BE20-42DBA672857C}"/>
              </a:ext>
            </a:extLst>
          </p:cNvPr>
          <p:cNvSpPr>
            <a:spLocks noGrp="1"/>
          </p:cNvSpPr>
          <p:nvPr>
            <p:ph type="body" sz="quarter" idx="10"/>
          </p:nvPr>
        </p:nvSpPr>
        <p:spPr/>
        <p:txBody>
          <a:bodyPr/>
          <a:lstStyle/>
          <a:p>
            <a:endParaRPr lang="en-US"/>
          </a:p>
        </p:txBody>
      </p:sp>
      <p:pic>
        <p:nvPicPr>
          <p:cNvPr id="4" name="Picture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709222" y="2178518"/>
            <a:ext cx="5643406" cy="1638572"/>
          </a:xfrm>
          <a:prstGeom prst="rect">
            <a:avLst/>
          </a:prstGeom>
        </p:spPr>
      </p:pic>
      <p:pic>
        <p:nvPicPr>
          <p:cNvPr id="6" name="Picture 5"/>
          <p:cNvPicPr>
            <a:picLocks noChangeAspect="1"/>
          </p:cNvPicPr>
          <p:nvPr/>
        </p:nvPicPr>
        <p:blipFill>
          <a:blip r:embed="rId3"/>
          <a:stretch>
            <a:fillRect/>
          </a:stretch>
        </p:blipFill>
        <p:spPr>
          <a:xfrm>
            <a:off x="4847442" y="1603720"/>
            <a:ext cx="1896244" cy="2287277"/>
          </a:xfrm>
          <a:prstGeom prst="rect">
            <a:avLst/>
          </a:prstGeom>
        </p:spPr>
      </p:pic>
      <p:cxnSp>
        <p:nvCxnSpPr>
          <p:cNvPr id="8" name="Straight Arrow Connector 7"/>
          <p:cNvCxnSpPr/>
          <p:nvPr/>
        </p:nvCxnSpPr>
        <p:spPr>
          <a:xfrm flipV="1">
            <a:off x="3750103" y="1757442"/>
            <a:ext cx="1097339" cy="700019"/>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a:endCxn id="6" idx="1"/>
          </p:cNvCxnSpPr>
          <p:nvPr/>
        </p:nvCxnSpPr>
        <p:spPr>
          <a:xfrm flipV="1">
            <a:off x="3300090" y="2747359"/>
            <a:ext cx="1547352" cy="102970"/>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3300090" y="3214625"/>
            <a:ext cx="1547352" cy="285722"/>
          </a:xfrm>
          <a:prstGeom prst="straightConnector1">
            <a:avLst/>
          </a:prstGeom>
          <a:ln>
            <a:solidFill>
              <a:schemeClr val="accent3"/>
            </a:solidFill>
            <a:tailEnd type="triangle"/>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385397532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E6C2C6-7492-4A08-9C25-3B6F6BBBFA36}"/>
              </a:ext>
            </a:extLst>
          </p:cNvPr>
          <p:cNvSpPr>
            <a:spLocks noGrp="1"/>
          </p:cNvSpPr>
          <p:nvPr>
            <p:ph type="title"/>
          </p:nvPr>
        </p:nvSpPr>
        <p:spPr/>
        <p:txBody>
          <a:bodyPr/>
          <a:lstStyle/>
          <a:p>
            <a:r>
              <a:rPr lang="en-US" dirty="0"/>
              <a:t>Variables</a:t>
            </a:r>
          </a:p>
        </p:txBody>
      </p:sp>
      <p:sp>
        <p:nvSpPr>
          <p:cNvPr id="3" name="Content Placeholder 2">
            <a:extLst>
              <a:ext uri="{FF2B5EF4-FFF2-40B4-BE49-F238E27FC236}">
                <a16:creationId xmlns:a16="http://schemas.microsoft.com/office/drawing/2014/main" id="{B54144F4-8883-4DE4-9F2A-A71EE5154F53}"/>
              </a:ext>
            </a:extLst>
          </p:cNvPr>
          <p:cNvSpPr>
            <a:spLocks noGrp="1"/>
          </p:cNvSpPr>
          <p:nvPr>
            <p:ph sz="half" idx="1"/>
          </p:nvPr>
        </p:nvSpPr>
        <p:spPr/>
        <p:txBody>
          <a:bodyPr/>
          <a:lstStyle/>
          <a:p>
            <a:r>
              <a:rPr lang="en-US" dirty="0"/>
              <a:t>The name of a variable is a pointer to a location in the memory</a:t>
            </a:r>
          </a:p>
          <a:p>
            <a:r>
              <a:rPr lang="en-US" dirty="0"/>
              <a:t>A variable must be declared before it can be used in a given scope </a:t>
            </a:r>
          </a:p>
          <a:p>
            <a:r>
              <a:rPr lang="en-US" dirty="0"/>
              <a:t>The = sign is used to assign a value to a variable</a:t>
            </a:r>
          </a:p>
          <a:p>
            <a:r>
              <a:rPr lang="en-US" dirty="0"/>
              <a:t>The same variable can refer to different data types</a:t>
            </a:r>
          </a:p>
          <a:p>
            <a:r>
              <a:rPr lang="en-US" dirty="0"/>
              <a:t>Keywords are not allowed as variable names and they are usually highlighted in the editor</a:t>
            </a:r>
          </a:p>
          <a:p>
            <a:endParaRPr lang="en-US" dirty="0"/>
          </a:p>
        </p:txBody>
      </p:sp>
      <p:sp>
        <p:nvSpPr>
          <p:cNvPr id="5" name="Text Placeholder 4">
            <a:extLst>
              <a:ext uri="{FF2B5EF4-FFF2-40B4-BE49-F238E27FC236}">
                <a16:creationId xmlns:a16="http://schemas.microsoft.com/office/drawing/2014/main" id="{47D63F7F-FF2D-4077-B8E1-AD222A4775AE}"/>
              </a:ext>
            </a:extLst>
          </p:cNvPr>
          <p:cNvSpPr>
            <a:spLocks noGrp="1"/>
          </p:cNvSpPr>
          <p:nvPr>
            <p:ph type="body" sz="quarter" idx="10"/>
          </p:nvPr>
        </p:nvSpPr>
        <p:spPr/>
        <p:txBody>
          <a:bodyPr/>
          <a:lstStyle/>
          <a:p>
            <a:endParaRPr lang="en-US"/>
          </a:p>
        </p:txBody>
      </p:sp>
      <p:pic>
        <p:nvPicPr>
          <p:cNvPr id="6" name="Content Placeholder 7">
            <a:extLst>
              <a:ext uri="{FF2B5EF4-FFF2-40B4-BE49-F238E27FC236}">
                <a16:creationId xmlns:a16="http://schemas.microsoft.com/office/drawing/2014/main" id="{74DF2175-CF32-40D7-AD7A-A3544D8E92C7}"/>
              </a:ext>
            </a:extLst>
          </p:cNvPr>
          <p:cNvPicPr>
            <a:picLocks noGrp="1" noChangeAspect="1"/>
          </p:cNvPicPr>
          <p:nvPr>
            <p:ph sz="half" idx="2"/>
          </p:nvPr>
        </p:nvPicPr>
        <p:blipFill>
          <a:blip r:embed="rId2"/>
          <a:stretch>
            <a:fillRect/>
          </a:stretch>
        </p:blipFill>
        <p:spPr>
          <a:xfrm>
            <a:off x="4724400" y="1670373"/>
            <a:ext cx="4114800" cy="2793354"/>
          </a:xfrm>
          <a:prstGeom prst="rect">
            <a:avLst/>
          </a:prstGeom>
        </p:spPr>
      </p:pic>
      <p:sp>
        <p:nvSpPr>
          <p:cNvPr id="7" name="Rectangle 6">
            <a:extLst>
              <a:ext uri="{FF2B5EF4-FFF2-40B4-BE49-F238E27FC236}">
                <a16:creationId xmlns:a16="http://schemas.microsoft.com/office/drawing/2014/main" id="{5EA35A64-DF00-42A0-AC0F-AEC164486BB0}"/>
              </a:ext>
            </a:extLst>
          </p:cNvPr>
          <p:cNvSpPr/>
          <p:nvPr/>
        </p:nvSpPr>
        <p:spPr>
          <a:xfrm>
            <a:off x="4804228" y="2322286"/>
            <a:ext cx="1378858" cy="812800"/>
          </a:xfrm>
          <a:prstGeom prst="rect">
            <a:avLst/>
          </a:prstGeom>
          <a:noFill/>
          <a:ln w="38100">
            <a:solidFill>
              <a:schemeClr val="tx2"/>
            </a:solidFill>
          </a:ln>
        </p:spPr>
        <p:style>
          <a:lnRef idx="0">
            <a:scrgbClr r="0" g="0" b="0"/>
          </a:lnRef>
          <a:fillRef idx="0">
            <a:scrgbClr r="0" g="0" b="0"/>
          </a:fillRef>
          <a:effectRef idx="0">
            <a:scrgbClr r="0" g="0" b="0"/>
          </a:effectRef>
          <a:fontRef idx="minor">
            <a:schemeClr val="accen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a:p>
        </p:txBody>
      </p:sp>
      <p:sp>
        <p:nvSpPr>
          <p:cNvPr id="8" name="Rectangle 7">
            <a:extLst>
              <a:ext uri="{FF2B5EF4-FFF2-40B4-BE49-F238E27FC236}">
                <a16:creationId xmlns:a16="http://schemas.microsoft.com/office/drawing/2014/main" id="{196A0C61-34F0-4E72-A49B-3B99F07C2108}"/>
              </a:ext>
            </a:extLst>
          </p:cNvPr>
          <p:cNvSpPr/>
          <p:nvPr/>
        </p:nvSpPr>
        <p:spPr>
          <a:xfrm>
            <a:off x="4978399" y="3302000"/>
            <a:ext cx="3628571" cy="508000"/>
          </a:xfrm>
          <a:prstGeom prst="rect">
            <a:avLst/>
          </a:prstGeom>
          <a:noFill/>
          <a:ln w="38100">
            <a:solidFill>
              <a:schemeClr val="tx2"/>
            </a:solidFill>
          </a:ln>
        </p:spPr>
        <p:style>
          <a:lnRef idx="0">
            <a:scrgbClr r="0" g="0" b="0"/>
          </a:lnRef>
          <a:fillRef idx="0">
            <a:scrgbClr r="0" g="0" b="0"/>
          </a:fillRef>
          <a:effectRef idx="0">
            <a:scrgbClr r="0" g="0" b="0"/>
          </a:effectRef>
          <a:fontRef idx="minor">
            <a:schemeClr val="accen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a:p>
        </p:txBody>
      </p:sp>
    </p:spTree>
    <p:extLst>
      <p:ext uri="{BB962C8B-B14F-4D97-AF65-F5344CB8AC3E}">
        <p14:creationId xmlns:p14="http://schemas.microsoft.com/office/powerpoint/2010/main" val="325388890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Data Types</a:t>
            </a:r>
          </a:p>
        </p:txBody>
      </p:sp>
      <p:sp>
        <p:nvSpPr>
          <p:cNvPr id="2" name="Content Placeholder 1"/>
          <p:cNvSpPr>
            <a:spLocks noGrp="1"/>
          </p:cNvSpPr>
          <p:nvPr>
            <p:ph idx="1"/>
          </p:nvPr>
        </p:nvSpPr>
        <p:spPr/>
        <p:txBody>
          <a:bodyPr/>
          <a:lstStyle/>
          <a:p>
            <a:r>
              <a:rPr lang="en-US" dirty="0"/>
              <a:t>Integers 		:		</a:t>
            </a:r>
            <a:r>
              <a:rPr lang="en-US" dirty="0" err="1"/>
              <a:t>int</a:t>
            </a:r>
            <a:r>
              <a:rPr lang="en-US" dirty="0"/>
              <a:t>  (i.e. 1)</a:t>
            </a:r>
          </a:p>
          <a:p>
            <a:r>
              <a:rPr lang="en-US" dirty="0"/>
              <a:t>Numbers 		: 		float	 (i.e. 1.0)</a:t>
            </a:r>
          </a:p>
          <a:p>
            <a:r>
              <a:rPr lang="en-US" dirty="0"/>
              <a:t>Strings		:		</a:t>
            </a:r>
            <a:r>
              <a:rPr lang="en-US" dirty="0" err="1"/>
              <a:t>str</a:t>
            </a:r>
            <a:r>
              <a:rPr lang="en-US" dirty="0"/>
              <a:t>  (i.e. “1.0” or ‘1.0’)</a:t>
            </a:r>
          </a:p>
          <a:p>
            <a:r>
              <a:rPr lang="en-US" dirty="0"/>
              <a:t>Booleans		:		</a:t>
            </a:r>
            <a:r>
              <a:rPr lang="en-US" b="1" dirty="0"/>
              <a:t>T</a:t>
            </a:r>
            <a:r>
              <a:rPr lang="en-US" dirty="0"/>
              <a:t>rue / </a:t>
            </a:r>
            <a:r>
              <a:rPr lang="en-US" b="1" dirty="0"/>
              <a:t>F</a:t>
            </a:r>
            <a:r>
              <a:rPr lang="en-US" dirty="0"/>
              <a:t>alse (i.e. 2 &gt; 1)</a:t>
            </a:r>
          </a:p>
          <a:p>
            <a:r>
              <a:rPr lang="en-US" dirty="0"/>
              <a:t>Null value		:		</a:t>
            </a:r>
            <a:r>
              <a:rPr lang="en-US" b="1" dirty="0"/>
              <a:t>N</a:t>
            </a:r>
            <a:r>
              <a:rPr lang="en-US" dirty="0"/>
              <a:t>one</a:t>
            </a:r>
          </a:p>
          <a:p>
            <a:r>
              <a:rPr lang="en-US" dirty="0"/>
              <a:t>…</a:t>
            </a:r>
          </a:p>
          <a:p>
            <a:endParaRPr lang="en-US" dirty="0"/>
          </a:p>
          <a:p>
            <a:endParaRPr lang="en-US" dirty="0"/>
          </a:p>
        </p:txBody>
      </p:sp>
      <p:sp>
        <p:nvSpPr>
          <p:cNvPr id="4" name="Text Placeholder 3">
            <a:extLst>
              <a:ext uri="{FF2B5EF4-FFF2-40B4-BE49-F238E27FC236}">
                <a16:creationId xmlns:a16="http://schemas.microsoft.com/office/drawing/2014/main" id="{BBD6CD71-1C01-43CC-8948-9EC5021C2993}"/>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217075339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9023E0-A34C-4FB3-8F3F-DCC6D14E27C1}"/>
              </a:ext>
            </a:extLst>
          </p:cNvPr>
          <p:cNvSpPr>
            <a:spLocks noGrp="1"/>
          </p:cNvSpPr>
          <p:nvPr>
            <p:ph type="title"/>
          </p:nvPr>
        </p:nvSpPr>
        <p:spPr/>
        <p:txBody>
          <a:bodyPr/>
          <a:lstStyle/>
          <a:p>
            <a:r>
              <a:rPr lang="en-US" dirty="0"/>
              <a:t>Data Types</a:t>
            </a:r>
          </a:p>
        </p:txBody>
      </p:sp>
      <p:sp>
        <p:nvSpPr>
          <p:cNvPr id="3" name="Content Placeholder 2">
            <a:extLst>
              <a:ext uri="{FF2B5EF4-FFF2-40B4-BE49-F238E27FC236}">
                <a16:creationId xmlns:a16="http://schemas.microsoft.com/office/drawing/2014/main" id="{E06DCCAF-4D6B-411C-98EF-B87A6287D63B}"/>
              </a:ext>
            </a:extLst>
          </p:cNvPr>
          <p:cNvSpPr>
            <a:spLocks noGrp="1"/>
          </p:cNvSpPr>
          <p:nvPr>
            <p:ph sz="half" idx="1"/>
          </p:nvPr>
        </p:nvSpPr>
        <p:spPr/>
        <p:txBody>
          <a:bodyPr/>
          <a:lstStyle/>
          <a:p>
            <a:r>
              <a:rPr lang="en-US" sz="2000" dirty="0"/>
              <a:t>Dynamo</a:t>
            </a:r>
          </a:p>
          <a:p>
            <a:pPr lvl="1"/>
            <a:r>
              <a:rPr lang="en-US" dirty="0"/>
              <a:t>Integers 	(i.e. 1)</a:t>
            </a:r>
          </a:p>
          <a:p>
            <a:pPr lvl="1"/>
            <a:r>
              <a:rPr lang="en-US" dirty="0"/>
              <a:t>Numbers 	(i.e. 1.0)</a:t>
            </a:r>
          </a:p>
          <a:p>
            <a:pPr lvl="1"/>
            <a:r>
              <a:rPr lang="en-US" dirty="0"/>
              <a:t>Strings 		(i.e. “1.0” or ‘1.0’)</a:t>
            </a:r>
          </a:p>
          <a:p>
            <a:pPr lvl="1"/>
            <a:r>
              <a:rPr lang="en-US" dirty="0"/>
              <a:t>Booleans 	(i.e. 2 &gt; 1)</a:t>
            </a:r>
          </a:p>
          <a:p>
            <a:pPr lvl="1"/>
            <a:r>
              <a:rPr lang="en-US" dirty="0"/>
              <a:t>Null</a:t>
            </a:r>
          </a:p>
          <a:p>
            <a:pPr lvl="1"/>
            <a:r>
              <a:rPr lang="en-US" dirty="0"/>
              <a:t>…</a:t>
            </a:r>
          </a:p>
        </p:txBody>
      </p:sp>
      <p:sp>
        <p:nvSpPr>
          <p:cNvPr id="4" name="Content Placeholder 3">
            <a:extLst>
              <a:ext uri="{FF2B5EF4-FFF2-40B4-BE49-F238E27FC236}">
                <a16:creationId xmlns:a16="http://schemas.microsoft.com/office/drawing/2014/main" id="{A261A66C-F1B4-4611-A5BD-BD1F82602C30}"/>
              </a:ext>
            </a:extLst>
          </p:cNvPr>
          <p:cNvSpPr>
            <a:spLocks noGrp="1"/>
          </p:cNvSpPr>
          <p:nvPr>
            <p:ph sz="half" idx="2"/>
          </p:nvPr>
        </p:nvSpPr>
        <p:spPr/>
        <p:txBody>
          <a:bodyPr/>
          <a:lstStyle/>
          <a:p>
            <a:r>
              <a:rPr lang="en-US" sz="2000" dirty="0"/>
              <a:t>Python</a:t>
            </a:r>
          </a:p>
          <a:p>
            <a:pPr lvl="1"/>
            <a:r>
              <a:rPr lang="en-US" dirty="0" err="1"/>
              <a:t>int</a:t>
            </a:r>
            <a:endParaRPr lang="en-US" dirty="0"/>
          </a:p>
          <a:p>
            <a:pPr lvl="1"/>
            <a:r>
              <a:rPr lang="en-US" dirty="0"/>
              <a:t>float</a:t>
            </a:r>
          </a:p>
          <a:p>
            <a:pPr lvl="1"/>
            <a:r>
              <a:rPr lang="en-US" dirty="0" err="1"/>
              <a:t>str</a:t>
            </a:r>
            <a:endParaRPr lang="en-US" dirty="0"/>
          </a:p>
          <a:p>
            <a:pPr lvl="1"/>
            <a:r>
              <a:rPr lang="en-US" dirty="0"/>
              <a:t>True, False</a:t>
            </a:r>
          </a:p>
          <a:p>
            <a:pPr lvl="1"/>
            <a:r>
              <a:rPr lang="en-US" dirty="0"/>
              <a:t>None</a:t>
            </a:r>
          </a:p>
          <a:p>
            <a:pPr lvl="1"/>
            <a:r>
              <a:rPr lang="en-US" dirty="0"/>
              <a:t>…</a:t>
            </a:r>
          </a:p>
        </p:txBody>
      </p:sp>
      <p:sp>
        <p:nvSpPr>
          <p:cNvPr id="5" name="Text Placeholder 4">
            <a:extLst>
              <a:ext uri="{FF2B5EF4-FFF2-40B4-BE49-F238E27FC236}">
                <a16:creationId xmlns:a16="http://schemas.microsoft.com/office/drawing/2014/main" id="{EE2CD432-F896-4712-922E-5FA5EB09F2A4}"/>
              </a:ext>
            </a:extLst>
          </p:cNvPr>
          <p:cNvSpPr>
            <a:spLocks noGrp="1"/>
          </p:cNvSpPr>
          <p:nvPr>
            <p:ph type="body" sz="quarter" idx="10"/>
          </p:nvPr>
        </p:nvSpPr>
        <p:spPr/>
        <p:txBody>
          <a:bodyPr/>
          <a:lstStyle/>
          <a:p>
            <a:endParaRPr lang="en-US"/>
          </a:p>
        </p:txBody>
      </p:sp>
      <p:pic>
        <p:nvPicPr>
          <p:cNvPr id="6" name="Content Placeholder 5">
            <a:extLst>
              <a:ext uri="{FF2B5EF4-FFF2-40B4-BE49-F238E27FC236}">
                <a16:creationId xmlns:a16="http://schemas.microsoft.com/office/drawing/2014/main" id="{E1A6F10D-E9E4-4204-BA57-CF895AD3BD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55443" y="4080377"/>
            <a:ext cx="852714" cy="856521"/>
          </a:xfrm>
          <a:prstGeom prst="rect">
            <a:avLst/>
          </a:prstGeom>
        </p:spPr>
      </p:pic>
      <p:pic>
        <p:nvPicPr>
          <p:cNvPr id="8" name="Picture 7">
            <a:extLst>
              <a:ext uri="{FF2B5EF4-FFF2-40B4-BE49-F238E27FC236}">
                <a16:creationId xmlns:a16="http://schemas.microsoft.com/office/drawing/2014/main" id="{676294EA-15FE-481D-B643-5E04CA0743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9615" y="4031729"/>
            <a:ext cx="905169" cy="905169"/>
          </a:xfrm>
          <a:prstGeom prst="rect">
            <a:avLst/>
          </a:prstGeom>
        </p:spPr>
      </p:pic>
    </p:spTree>
    <p:extLst>
      <p:ext uri="{BB962C8B-B14F-4D97-AF65-F5344CB8AC3E}">
        <p14:creationId xmlns:p14="http://schemas.microsoft.com/office/powerpoint/2010/main" val="1345712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FD35484-1BE1-46E1-B6A8-9E5493543412}"/>
              </a:ext>
            </a:extLst>
          </p:cNvPr>
          <p:cNvSpPr>
            <a:spLocks noGrp="1"/>
          </p:cNvSpPr>
          <p:nvPr>
            <p:ph type="title"/>
          </p:nvPr>
        </p:nvSpPr>
        <p:spPr/>
        <p:txBody>
          <a:bodyPr/>
          <a:lstStyle/>
          <a:p>
            <a:r>
              <a:rPr lang="en-US" dirty="0"/>
              <a:t>Boolean Operations</a:t>
            </a:r>
          </a:p>
        </p:txBody>
      </p:sp>
      <p:sp>
        <p:nvSpPr>
          <p:cNvPr id="7" name="Content Placeholder 6">
            <a:extLst>
              <a:ext uri="{FF2B5EF4-FFF2-40B4-BE49-F238E27FC236}">
                <a16:creationId xmlns:a16="http://schemas.microsoft.com/office/drawing/2014/main" id="{9781A290-8248-4B48-8E83-5DFE71ADE4C5}"/>
              </a:ext>
            </a:extLst>
          </p:cNvPr>
          <p:cNvSpPr>
            <a:spLocks noGrp="1"/>
          </p:cNvSpPr>
          <p:nvPr>
            <p:ph idx="1"/>
          </p:nvPr>
        </p:nvSpPr>
        <p:spPr/>
        <p:txBody>
          <a:bodyPr/>
          <a:lstStyle/>
          <a:p>
            <a:r>
              <a:rPr lang="en-US" b="1" dirty="0">
                <a:solidFill>
                  <a:srgbClr val="FF0000"/>
                </a:solidFill>
              </a:rPr>
              <a:t>not</a:t>
            </a:r>
            <a:r>
              <a:rPr lang="en-US" dirty="0"/>
              <a:t> A		: negates A</a:t>
            </a:r>
          </a:p>
          <a:p>
            <a:r>
              <a:rPr lang="en-US" dirty="0"/>
              <a:t>A </a:t>
            </a:r>
            <a:r>
              <a:rPr lang="en-US" b="1" dirty="0">
                <a:solidFill>
                  <a:srgbClr val="FF0000"/>
                </a:solidFill>
              </a:rPr>
              <a:t>and</a:t>
            </a:r>
            <a:r>
              <a:rPr lang="en-US" dirty="0"/>
              <a:t> B		: True only if all the arguments are True</a:t>
            </a:r>
          </a:p>
          <a:p>
            <a:r>
              <a:rPr lang="en-US" dirty="0"/>
              <a:t>A </a:t>
            </a:r>
            <a:r>
              <a:rPr lang="en-US" b="1" dirty="0">
                <a:solidFill>
                  <a:srgbClr val="FF0000"/>
                </a:solidFill>
              </a:rPr>
              <a:t>or</a:t>
            </a:r>
            <a:r>
              <a:rPr lang="en-US" dirty="0"/>
              <a:t> B		: True if at least one of the arguments is True</a:t>
            </a:r>
          </a:p>
          <a:p>
            <a:r>
              <a:rPr lang="en-US" dirty="0"/>
              <a:t>A </a:t>
            </a:r>
            <a:r>
              <a:rPr lang="en-US" b="1" dirty="0">
                <a:solidFill>
                  <a:srgbClr val="FF0000"/>
                </a:solidFill>
              </a:rPr>
              <a:t>==</a:t>
            </a:r>
            <a:r>
              <a:rPr lang="en-US" dirty="0"/>
              <a:t> B 		: equality</a:t>
            </a:r>
          </a:p>
          <a:p>
            <a:r>
              <a:rPr lang="en-US" dirty="0"/>
              <a:t>A </a:t>
            </a:r>
            <a:r>
              <a:rPr lang="en-US" b="1" dirty="0">
                <a:solidFill>
                  <a:srgbClr val="FF0000"/>
                </a:solidFill>
              </a:rPr>
              <a:t>!=</a:t>
            </a:r>
            <a:r>
              <a:rPr lang="en-US" dirty="0"/>
              <a:t> B 		: inequality</a:t>
            </a:r>
          </a:p>
          <a:p>
            <a:r>
              <a:rPr lang="en-US" dirty="0"/>
              <a:t>A </a:t>
            </a:r>
            <a:r>
              <a:rPr lang="en-US" b="1" dirty="0">
                <a:solidFill>
                  <a:srgbClr val="FF0000"/>
                </a:solidFill>
              </a:rPr>
              <a:t>&lt;</a:t>
            </a:r>
            <a:r>
              <a:rPr lang="en-US" dirty="0"/>
              <a:t> B 		: less than</a:t>
            </a:r>
          </a:p>
          <a:p>
            <a:r>
              <a:rPr lang="en-US" dirty="0"/>
              <a:t>A </a:t>
            </a:r>
            <a:r>
              <a:rPr lang="en-US" b="1" dirty="0">
                <a:solidFill>
                  <a:srgbClr val="FF0000"/>
                </a:solidFill>
              </a:rPr>
              <a:t>&lt;=</a:t>
            </a:r>
            <a:r>
              <a:rPr lang="en-US" dirty="0"/>
              <a:t> B		: less than or equal to</a:t>
            </a:r>
          </a:p>
          <a:p>
            <a:r>
              <a:rPr lang="en-US" dirty="0"/>
              <a:t>A </a:t>
            </a:r>
            <a:r>
              <a:rPr lang="en-US" b="1" dirty="0">
                <a:solidFill>
                  <a:srgbClr val="FF0000"/>
                </a:solidFill>
              </a:rPr>
              <a:t>&gt;</a:t>
            </a:r>
            <a:r>
              <a:rPr lang="en-US" dirty="0"/>
              <a:t> B 		: greater than</a:t>
            </a:r>
          </a:p>
          <a:p>
            <a:r>
              <a:rPr lang="en-US" dirty="0"/>
              <a:t>A </a:t>
            </a:r>
            <a:r>
              <a:rPr lang="en-US" b="1" dirty="0">
                <a:solidFill>
                  <a:srgbClr val="FF0000"/>
                </a:solidFill>
              </a:rPr>
              <a:t>&gt;=</a:t>
            </a:r>
            <a:r>
              <a:rPr lang="en-US" dirty="0"/>
              <a:t> B 		: greater than or equal to</a:t>
            </a:r>
          </a:p>
          <a:p>
            <a:endParaRPr lang="en-US" dirty="0"/>
          </a:p>
        </p:txBody>
      </p:sp>
      <p:sp>
        <p:nvSpPr>
          <p:cNvPr id="8" name="Text Placeholder 7">
            <a:extLst>
              <a:ext uri="{FF2B5EF4-FFF2-40B4-BE49-F238E27FC236}">
                <a16:creationId xmlns:a16="http://schemas.microsoft.com/office/drawing/2014/main" id="{CB6DC831-6965-43E6-88DE-4D71273D4D4D}"/>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296605852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118A6E-3690-41E8-B09B-99DE05731443}"/>
              </a:ext>
            </a:extLst>
          </p:cNvPr>
          <p:cNvSpPr>
            <a:spLocks noGrp="1"/>
          </p:cNvSpPr>
          <p:nvPr>
            <p:ph type="title"/>
          </p:nvPr>
        </p:nvSpPr>
        <p:spPr/>
        <p:txBody>
          <a:bodyPr/>
          <a:lstStyle/>
          <a:p>
            <a:r>
              <a:rPr lang="en-US" dirty="0"/>
              <a:t>Collections</a:t>
            </a:r>
          </a:p>
        </p:txBody>
      </p:sp>
      <p:sp>
        <p:nvSpPr>
          <p:cNvPr id="3" name="Content Placeholder 2">
            <a:extLst>
              <a:ext uri="{FF2B5EF4-FFF2-40B4-BE49-F238E27FC236}">
                <a16:creationId xmlns:a16="http://schemas.microsoft.com/office/drawing/2014/main" id="{8EAB95CB-E26C-412B-BDCE-2DBDCFA7B360}"/>
              </a:ext>
            </a:extLst>
          </p:cNvPr>
          <p:cNvSpPr>
            <a:spLocks noGrp="1"/>
          </p:cNvSpPr>
          <p:nvPr>
            <p:ph idx="1"/>
          </p:nvPr>
        </p:nvSpPr>
        <p:spPr/>
        <p:txBody>
          <a:bodyPr/>
          <a:lstStyle/>
          <a:p>
            <a:r>
              <a:rPr lang="en-US" dirty="0"/>
              <a:t>Zero based collections of values</a:t>
            </a:r>
          </a:p>
          <a:p>
            <a:r>
              <a:rPr lang="en-US" b="1" dirty="0"/>
              <a:t>Array / List </a:t>
            </a:r>
            <a:r>
              <a:rPr lang="en-US" dirty="0"/>
              <a:t>defined via  </a:t>
            </a:r>
            <a:r>
              <a:rPr lang="en-US" b="1" dirty="0">
                <a:solidFill>
                  <a:srgbClr val="FF0000"/>
                </a:solidFill>
              </a:rPr>
              <a:t>[ , ]</a:t>
            </a:r>
          </a:p>
          <a:p>
            <a:r>
              <a:rPr lang="en-US" b="1" dirty="0"/>
              <a:t>Typed Array </a:t>
            </a:r>
            <a:r>
              <a:rPr lang="en-US" dirty="0"/>
              <a:t>defined via </a:t>
            </a:r>
            <a:r>
              <a:rPr lang="en-US" b="1" dirty="0">
                <a:solidFill>
                  <a:srgbClr val="FF0000"/>
                </a:solidFill>
              </a:rPr>
              <a:t>Array[ T ]( [ ] ) </a:t>
            </a:r>
            <a:r>
              <a:rPr lang="en-US" dirty="0"/>
              <a:t>where T is the type</a:t>
            </a:r>
          </a:p>
          <a:p>
            <a:r>
              <a:rPr lang="en-US" b="1" dirty="0"/>
              <a:t>Tuple</a:t>
            </a:r>
            <a:r>
              <a:rPr lang="en-US" dirty="0"/>
              <a:t> defined via </a:t>
            </a:r>
            <a:r>
              <a:rPr lang="en-US" b="1" dirty="0">
                <a:solidFill>
                  <a:srgbClr val="FF0000"/>
                </a:solidFill>
              </a:rPr>
              <a:t>( , )</a:t>
            </a:r>
          </a:p>
          <a:p>
            <a:r>
              <a:rPr lang="en-US" b="1" dirty="0"/>
              <a:t>Set</a:t>
            </a:r>
            <a:r>
              <a:rPr lang="en-US" dirty="0"/>
              <a:t> defined via </a:t>
            </a:r>
            <a:r>
              <a:rPr lang="en-US" b="1" dirty="0">
                <a:solidFill>
                  <a:srgbClr val="FF0000"/>
                </a:solidFill>
              </a:rPr>
              <a:t>set()</a:t>
            </a:r>
          </a:p>
          <a:p>
            <a:r>
              <a:rPr lang="en-US" b="1" dirty="0"/>
              <a:t>Dictionary</a:t>
            </a:r>
            <a:r>
              <a:rPr lang="en-US" dirty="0"/>
              <a:t> defined as </a:t>
            </a:r>
            <a:r>
              <a:rPr lang="en-US" b="1" dirty="0">
                <a:solidFill>
                  <a:srgbClr val="FF0000"/>
                </a:solidFill>
              </a:rPr>
              <a:t>{ key1 : value1, key2: value2, … }</a:t>
            </a:r>
          </a:p>
          <a:p>
            <a:r>
              <a:rPr lang="en-US" dirty="0"/>
              <a:t>Get an object from a collection knowing its indexed position or its key:</a:t>
            </a:r>
          </a:p>
          <a:p>
            <a:pPr lvl="1"/>
            <a:r>
              <a:rPr lang="en-US" dirty="0"/>
              <a:t>alphabet[2] = “c”</a:t>
            </a:r>
          </a:p>
        </p:txBody>
      </p:sp>
      <p:sp>
        <p:nvSpPr>
          <p:cNvPr id="4" name="Text Placeholder 3">
            <a:extLst>
              <a:ext uri="{FF2B5EF4-FFF2-40B4-BE49-F238E27FC236}">
                <a16:creationId xmlns:a16="http://schemas.microsoft.com/office/drawing/2014/main" id="{1D9E93B9-8C72-4294-9126-6545E20D49D8}"/>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331530614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03409F-EBF4-4A30-B946-B8E5AD66A0EC}"/>
              </a:ext>
            </a:extLst>
          </p:cNvPr>
          <p:cNvSpPr>
            <a:spLocks noGrp="1"/>
          </p:cNvSpPr>
          <p:nvPr>
            <p:ph type="title"/>
          </p:nvPr>
        </p:nvSpPr>
        <p:spPr/>
        <p:txBody>
          <a:bodyPr/>
          <a:lstStyle/>
          <a:p>
            <a:r>
              <a:rPr lang="en-US" dirty="0"/>
              <a:t>Conditional Statements</a:t>
            </a:r>
          </a:p>
        </p:txBody>
      </p:sp>
      <p:sp>
        <p:nvSpPr>
          <p:cNvPr id="3" name="Content Placeholder 2">
            <a:extLst>
              <a:ext uri="{FF2B5EF4-FFF2-40B4-BE49-F238E27FC236}">
                <a16:creationId xmlns:a16="http://schemas.microsoft.com/office/drawing/2014/main" id="{AB7E25AC-C1F3-4E60-9BE1-7FBE1A9F3ABA}"/>
              </a:ext>
            </a:extLst>
          </p:cNvPr>
          <p:cNvSpPr>
            <a:spLocks noGrp="1"/>
          </p:cNvSpPr>
          <p:nvPr>
            <p:ph sz="half" idx="1"/>
          </p:nvPr>
        </p:nvSpPr>
        <p:spPr/>
        <p:txBody>
          <a:bodyPr/>
          <a:lstStyle/>
          <a:p>
            <a:pPr marL="60001" indent="0">
              <a:buNone/>
            </a:pPr>
            <a:r>
              <a:rPr lang="en-US" dirty="0">
                <a:solidFill>
                  <a:srgbClr val="FF0000"/>
                </a:solidFill>
              </a:rPr>
              <a:t>if</a:t>
            </a:r>
            <a:r>
              <a:rPr lang="en-US" dirty="0"/>
              <a:t> Test </a:t>
            </a:r>
            <a:r>
              <a:rPr lang="en-US" dirty="0">
                <a:solidFill>
                  <a:srgbClr val="FF0000"/>
                </a:solidFill>
              </a:rPr>
              <a:t>:</a:t>
            </a:r>
          </a:p>
          <a:p>
            <a:pPr marL="60001" indent="0">
              <a:buNone/>
            </a:pPr>
            <a:r>
              <a:rPr lang="en-US" dirty="0"/>
              <a:t>	# do something</a:t>
            </a:r>
          </a:p>
          <a:p>
            <a:pPr marL="60001" indent="0">
              <a:buNone/>
            </a:pPr>
            <a:r>
              <a:rPr lang="en-US" dirty="0" err="1">
                <a:solidFill>
                  <a:srgbClr val="FF0000"/>
                </a:solidFill>
              </a:rPr>
              <a:t>elif</a:t>
            </a:r>
            <a:r>
              <a:rPr lang="en-US" dirty="0"/>
              <a:t> </a:t>
            </a:r>
            <a:r>
              <a:rPr lang="en-US" dirty="0" err="1"/>
              <a:t>newTest</a:t>
            </a:r>
            <a:r>
              <a:rPr lang="en-US" dirty="0"/>
              <a:t> </a:t>
            </a:r>
            <a:r>
              <a:rPr lang="en-US" dirty="0">
                <a:solidFill>
                  <a:srgbClr val="FF0000"/>
                </a:solidFill>
              </a:rPr>
              <a:t>:</a:t>
            </a:r>
          </a:p>
          <a:p>
            <a:pPr marL="60001" indent="0">
              <a:buNone/>
            </a:pPr>
            <a:r>
              <a:rPr lang="en-US" dirty="0"/>
              <a:t>	# do something different</a:t>
            </a:r>
          </a:p>
          <a:p>
            <a:pPr marL="60001" indent="0">
              <a:buNone/>
            </a:pPr>
            <a:r>
              <a:rPr lang="en-US" dirty="0">
                <a:solidFill>
                  <a:srgbClr val="FF0000"/>
                </a:solidFill>
              </a:rPr>
              <a:t>else</a:t>
            </a:r>
            <a:r>
              <a:rPr lang="en-US" dirty="0"/>
              <a:t> </a:t>
            </a:r>
            <a:r>
              <a:rPr lang="en-US" dirty="0">
                <a:solidFill>
                  <a:srgbClr val="FF0000"/>
                </a:solidFill>
              </a:rPr>
              <a:t>:</a:t>
            </a:r>
          </a:p>
          <a:p>
            <a:pPr marL="60001" indent="0">
              <a:buNone/>
            </a:pPr>
            <a:r>
              <a:rPr lang="en-US" dirty="0"/>
              <a:t>	# final case</a:t>
            </a:r>
          </a:p>
        </p:txBody>
      </p:sp>
      <p:pic>
        <p:nvPicPr>
          <p:cNvPr id="7" name="Content Placeholder 6">
            <a:extLst>
              <a:ext uri="{FF2B5EF4-FFF2-40B4-BE49-F238E27FC236}">
                <a16:creationId xmlns:a16="http://schemas.microsoft.com/office/drawing/2014/main" id="{3003AF8B-6B69-4288-934F-31B8D804B81E}"/>
              </a:ext>
            </a:extLst>
          </p:cNvPr>
          <p:cNvPicPr>
            <a:picLocks noGrp="1" noChangeAspect="1"/>
          </p:cNvPicPr>
          <p:nvPr>
            <p:ph sz="half" idx="2"/>
          </p:nvPr>
        </p:nvPicPr>
        <p:blipFill>
          <a:blip r:embed="rId2"/>
          <a:stretch>
            <a:fillRect/>
          </a:stretch>
        </p:blipFill>
        <p:spPr>
          <a:xfrm>
            <a:off x="4724400" y="1338508"/>
            <a:ext cx="4114800" cy="3457084"/>
          </a:xfrm>
          <a:prstGeom prst="rect">
            <a:avLst/>
          </a:prstGeom>
        </p:spPr>
      </p:pic>
      <p:sp>
        <p:nvSpPr>
          <p:cNvPr id="6" name="Text Placeholder 5">
            <a:extLst>
              <a:ext uri="{FF2B5EF4-FFF2-40B4-BE49-F238E27FC236}">
                <a16:creationId xmlns:a16="http://schemas.microsoft.com/office/drawing/2014/main" id="{27C14E2D-4C6D-4664-A255-10244E4E5FA1}"/>
              </a:ext>
            </a:extLst>
          </p:cNvPr>
          <p:cNvSpPr>
            <a:spLocks noGrp="1"/>
          </p:cNvSpPr>
          <p:nvPr>
            <p:ph type="body" sz="quarter" idx="10"/>
          </p:nvPr>
        </p:nvSpPr>
        <p:spPr/>
        <p:txBody>
          <a:bodyPr/>
          <a:lstStyle/>
          <a:p>
            <a:endParaRPr lang="en-US"/>
          </a:p>
        </p:txBody>
      </p:sp>
      <p:sp>
        <p:nvSpPr>
          <p:cNvPr id="8" name="Rectangle 7">
            <a:extLst>
              <a:ext uri="{FF2B5EF4-FFF2-40B4-BE49-F238E27FC236}">
                <a16:creationId xmlns:a16="http://schemas.microsoft.com/office/drawing/2014/main" id="{1B2ABF88-CCB5-4F32-AA06-AE862400C06F}"/>
              </a:ext>
            </a:extLst>
          </p:cNvPr>
          <p:cNvSpPr/>
          <p:nvPr/>
        </p:nvSpPr>
        <p:spPr>
          <a:xfrm>
            <a:off x="5007429" y="3773714"/>
            <a:ext cx="2489200" cy="863599"/>
          </a:xfrm>
          <a:prstGeom prst="rect">
            <a:avLst/>
          </a:prstGeom>
          <a:noFill/>
          <a:ln w="38100">
            <a:solidFill>
              <a:schemeClr val="tx2"/>
            </a:solidFill>
          </a:ln>
        </p:spPr>
        <p:style>
          <a:lnRef idx="0">
            <a:scrgbClr r="0" g="0" b="0"/>
          </a:lnRef>
          <a:fillRef idx="0">
            <a:scrgbClr r="0" g="0" b="0"/>
          </a:fillRef>
          <a:effectRef idx="0">
            <a:scrgbClr r="0" g="0" b="0"/>
          </a:effectRef>
          <a:fontRef idx="minor">
            <a:schemeClr val="accen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a:p>
        </p:txBody>
      </p:sp>
    </p:spTree>
    <p:extLst>
      <p:ext uri="{BB962C8B-B14F-4D97-AF65-F5344CB8AC3E}">
        <p14:creationId xmlns:p14="http://schemas.microsoft.com/office/powerpoint/2010/main" val="156659088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2F7DDC-B77E-4E6D-A553-B8E7405E8D29}"/>
              </a:ext>
            </a:extLst>
          </p:cNvPr>
          <p:cNvSpPr>
            <a:spLocks noGrp="1"/>
          </p:cNvSpPr>
          <p:nvPr>
            <p:ph type="title"/>
          </p:nvPr>
        </p:nvSpPr>
        <p:spPr/>
        <p:txBody>
          <a:bodyPr/>
          <a:lstStyle/>
          <a:p>
            <a:r>
              <a:rPr lang="en-US" dirty="0"/>
              <a:t>Loops | </a:t>
            </a:r>
            <a:r>
              <a:rPr lang="en-US" dirty="0">
                <a:solidFill>
                  <a:schemeClr val="bg2">
                    <a:lumMod val="50000"/>
                  </a:schemeClr>
                </a:solidFill>
              </a:rPr>
              <a:t>While</a:t>
            </a:r>
          </a:p>
        </p:txBody>
      </p:sp>
      <p:sp>
        <p:nvSpPr>
          <p:cNvPr id="3" name="Content Placeholder 2">
            <a:extLst>
              <a:ext uri="{FF2B5EF4-FFF2-40B4-BE49-F238E27FC236}">
                <a16:creationId xmlns:a16="http://schemas.microsoft.com/office/drawing/2014/main" id="{608E6764-73E3-4300-9664-6BB172DBBF03}"/>
              </a:ext>
            </a:extLst>
          </p:cNvPr>
          <p:cNvSpPr>
            <a:spLocks noGrp="1"/>
          </p:cNvSpPr>
          <p:nvPr>
            <p:ph sz="half" idx="1"/>
          </p:nvPr>
        </p:nvSpPr>
        <p:spPr/>
        <p:txBody>
          <a:bodyPr/>
          <a:lstStyle/>
          <a:p>
            <a:pPr marL="60001" indent="0">
              <a:buNone/>
            </a:pPr>
            <a:r>
              <a:rPr lang="en-US" dirty="0">
                <a:solidFill>
                  <a:srgbClr val="FF0000"/>
                </a:solidFill>
              </a:rPr>
              <a:t>while</a:t>
            </a:r>
            <a:r>
              <a:rPr lang="en-US" dirty="0"/>
              <a:t> Test </a:t>
            </a:r>
            <a:r>
              <a:rPr lang="en-US" dirty="0">
                <a:solidFill>
                  <a:srgbClr val="FF0000"/>
                </a:solidFill>
              </a:rPr>
              <a:t>:</a:t>
            </a:r>
          </a:p>
          <a:p>
            <a:pPr marL="60001" indent="0">
              <a:buNone/>
            </a:pPr>
            <a:r>
              <a:rPr lang="en-US" dirty="0"/>
              <a:t>	# do something</a:t>
            </a:r>
          </a:p>
          <a:p>
            <a:pPr marL="60001" indent="0">
              <a:buNone/>
            </a:pPr>
            <a:endParaRPr lang="en-US" dirty="0"/>
          </a:p>
          <a:p>
            <a:r>
              <a:rPr lang="en-US" dirty="0"/>
              <a:t>The loop will break only when the Test returns False</a:t>
            </a:r>
          </a:p>
          <a:p>
            <a:endParaRPr lang="en-US" dirty="0"/>
          </a:p>
          <a:p>
            <a:r>
              <a:rPr lang="en-US" dirty="0"/>
              <a:t>It is very easy to make a mistake and create infinite loops</a:t>
            </a:r>
          </a:p>
          <a:p>
            <a:endParaRPr lang="en-US" dirty="0"/>
          </a:p>
        </p:txBody>
      </p:sp>
      <p:pic>
        <p:nvPicPr>
          <p:cNvPr id="6" name="Content Placeholder 5">
            <a:extLst>
              <a:ext uri="{FF2B5EF4-FFF2-40B4-BE49-F238E27FC236}">
                <a16:creationId xmlns:a16="http://schemas.microsoft.com/office/drawing/2014/main" id="{315BFACF-08C3-474D-B6FE-9587230170FC}"/>
              </a:ext>
            </a:extLst>
          </p:cNvPr>
          <p:cNvPicPr>
            <a:picLocks noGrp="1" noChangeAspect="1"/>
          </p:cNvPicPr>
          <p:nvPr>
            <p:ph sz="half" idx="2"/>
          </p:nvPr>
        </p:nvPicPr>
        <p:blipFill>
          <a:blip r:embed="rId2"/>
          <a:stretch>
            <a:fillRect/>
          </a:stretch>
        </p:blipFill>
        <p:spPr>
          <a:xfrm>
            <a:off x="4419600" y="1123950"/>
            <a:ext cx="4544568" cy="3118821"/>
          </a:xfrm>
          <a:prstGeom prst="rect">
            <a:avLst/>
          </a:prstGeom>
        </p:spPr>
      </p:pic>
      <p:sp>
        <p:nvSpPr>
          <p:cNvPr id="4" name="Text Placeholder 3">
            <a:extLst>
              <a:ext uri="{FF2B5EF4-FFF2-40B4-BE49-F238E27FC236}">
                <a16:creationId xmlns:a16="http://schemas.microsoft.com/office/drawing/2014/main" id="{0F678107-76D6-4857-9D6E-888758C4017E}"/>
              </a:ext>
            </a:extLst>
          </p:cNvPr>
          <p:cNvSpPr>
            <a:spLocks noGrp="1"/>
          </p:cNvSpPr>
          <p:nvPr>
            <p:ph type="body" sz="quarter" idx="10"/>
          </p:nvPr>
        </p:nvSpPr>
        <p:spPr/>
        <p:txBody>
          <a:bodyPr/>
          <a:lstStyle/>
          <a:p>
            <a:r>
              <a:rPr lang="en-US" dirty="0"/>
              <a:t>Repeat instructions in the body until a condition is met</a:t>
            </a:r>
          </a:p>
        </p:txBody>
      </p:sp>
      <p:sp>
        <p:nvSpPr>
          <p:cNvPr id="7" name="Rectangle 6">
            <a:extLst>
              <a:ext uri="{FF2B5EF4-FFF2-40B4-BE49-F238E27FC236}">
                <a16:creationId xmlns:a16="http://schemas.microsoft.com/office/drawing/2014/main" id="{D5FAA42B-B215-4FFD-A7CD-1CD0962FEDE2}"/>
              </a:ext>
            </a:extLst>
          </p:cNvPr>
          <p:cNvSpPr/>
          <p:nvPr/>
        </p:nvSpPr>
        <p:spPr>
          <a:xfrm>
            <a:off x="4775200" y="3570515"/>
            <a:ext cx="1944913" cy="566056"/>
          </a:xfrm>
          <a:prstGeom prst="rect">
            <a:avLst/>
          </a:prstGeom>
          <a:noFill/>
          <a:ln w="38100">
            <a:solidFill>
              <a:schemeClr val="tx2"/>
            </a:solidFill>
          </a:ln>
        </p:spPr>
        <p:style>
          <a:lnRef idx="0">
            <a:scrgbClr r="0" g="0" b="0"/>
          </a:lnRef>
          <a:fillRef idx="0">
            <a:scrgbClr r="0" g="0" b="0"/>
          </a:fillRef>
          <a:effectRef idx="0">
            <a:scrgbClr r="0" g="0" b="0"/>
          </a:effectRef>
          <a:fontRef idx="minor">
            <a:schemeClr val="accen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a:p>
        </p:txBody>
      </p:sp>
    </p:spTree>
    <p:extLst>
      <p:ext uri="{BB962C8B-B14F-4D97-AF65-F5344CB8AC3E}">
        <p14:creationId xmlns:p14="http://schemas.microsoft.com/office/powerpoint/2010/main" val="332356978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3B3A0B-49CE-4F88-8209-5F509F2BD9BB}"/>
              </a:ext>
            </a:extLst>
          </p:cNvPr>
          <p:cNvSpPr>
            <a:spLocks noGrp="1"/>
          </p:cNvSpPr>
          <p:nvPr>
            <p:ph type="title"/>
          </p:nvPr>
        </p:nvSpPr>
        <p:spPr/>
        <p:txBody>
          <a:bodyPr/>
          <a:lstStyle/>
          <a:p>
            <a:r>
              <a:rPr lang="en-US" dirty="0"/>
              <a:t>Loops | </a:t>
            </a:r>
            <a:r>
              <a:rPr lang="en-US" dirty="0">
                <a:solidFill>
                  <a:schemeClr val="bg2">
                    <a:lumMod val="50000"/>
                  </a:schemeClr>
                </a:solidFill>
              </a:rPr>
              <a:t>For</a:t>
            </a:r>
          </a:p>
        </p:txBody>
      </p:sp>
      <p:sp>
        <p:nvSpPr>
          <p:cNvPr id="3" name="Content Placeholder 2">
            <a:extLst>
              <a:ext uri="{FF2B5EF4-FFF2-40B4-BE49-F238E27FC236}">
                <a16:creationId xmlns:a16="http://schemas.microsoft.com/office/drawing/2014/main" id="{20A82BDB-CB82-440B-9285-6808F334BCE4}"/>
              </a:ext>
            </a:extLst>
          </p:cNvPr>
          <p:cNvSpPr>
            <a:spLocks noGrp="1"/>
          </p:cNvSpPr>
          <p:nvPr>
            <p:ph sz="half" idx="1"/>
          </p:nvPr>
        </p:nvSpPr>
        <p:spPr/>
        <p:txBody>
          <a:bodyPr/>
          <a:lstStyle/>
          <a:p>
            <a:pPr marL="60001" indent="0">
              <a:buNone/>
            </a:pPr>
            <a:r>
              <a:rPr lang="en-US" dirty="0">
                <a:solidFill>
                  <a:srgbClr val="FF0000"/>
                </a:solidFill>
              </a:rPr>
              <a:t>for</a:t>
            </a:r>
            <a:r>
              <a:rPr lang="en-US" dirty="0"/>
              <a:t> iterator </a:t>
            </a:r>
            <a:r>
              <a:rPr lang="en-US" dirty="0">
                <a:solidFill>
                  <a:srgbClr val="FF0000"/>
                </a:solidFill>
              </a:rPr>
              <a:t>in</a:t>
            </a:r>
            <a:r>
              <a:rPr lang="en-US" dirty="0"/>
              <a:t> collection </a:t>
            </a:r>
            <a:r>
              <a:rPr lang="en-US" dirty="0">
                <a:solidFill>
                  <a:srgbClr val="FF0000"/>
                </a:solidFill>
              </a:rPr>
              <a:t>:</a:t>
            </a:r>
          </a:p>
          <a:p>
            <a:pPr marL="60001" indent="0">
              <a:buNone/>
            </a:pPr>
            <a:r>
              <a:rPr lang="en-US" dirty="0"/>
              <a:t>	# loop instructions</a:t>
            </a:r>
          </a:p>
          <a:p>
            <a:pPr marL="60001" indent="0">
              <a:buNone/>
            </a:pPr>
            <a:r>
              <a:rPr lang="en-US" b="1" dirty="0"/>
              <a:t>range() </a:t>
            </a:r>
            <a:r>
              <a:rPr lang="en-US" dirty="0"/>
              <a:t>: creates a sequence of numbers in arithmetic progression</a:t>
            </a:r>
          </a:p>
          <a:p>
            <a:pPr marL="60001" indent="0">
              <a:buNone/>
            </a:pPr>
            <a:r>
              <a:rPr lang="en-US" b="1" dirty="0" err="1"/>
              <a:t>len</a:t>
            </a:r>
            <a:r>
              <a:rPr lang="en-US" b="1" dirty="0"/>
              <a:t>() </a:t>
            </a:r>
            <a:r>
              <a:rPr lang="en-US" dirty="0"/>
              <a:t>: returns the amount of elements of a collection</a:t>
            </a:r>
          </a:p>
          <a:p>
            <a:pPr marL="60001" indent="0">
              <a:buNone/>
            </a:pPr>
            <a:r>
              <a:rPr lang="en-US" b="1" dirty="0"/>
              <a:t>break</a:t>
            </a:r>
            <a:r>
              <a:rPr lang="en-US" dirty="0"/>
              <a:t> : exits the smallest enclosing loop</a:t>
            </a:r>
          </a:p>
          <a:p>
            <a:pPr marL="60001" indent="0">
              <a:buNone/>
            </a:pPr>
            <a:r>
              <a:rPr lang="en-US" b="1" dirty="0"/>
              <a:t>continue</a:t>
            </a:r>
            <a:r>
              <a:rPr lang="en-US" dirty="0"/>
              <a:t> : moves on to the next value of iterator</a:t>
            </a:r>
          </a:p>
          <a:p>
            <a:pPr marL="60001" indent="0">
              <a:buNone/>
            </a:pPr>
            <a:r>
              <a:rPr lang="en-US" b="1" dirty="0"/>
              <a:t>pass</a:t>
            </a:r>
            <a:r>
              <a:rPr lang="en-US" dirty="0"/>
              <a:t> : does nothing</a:t>
            </a:r>
          </a:p>
          <a:p>
            <a:endParaRPr lang="en-US" dirty="0"/>
          </a:p>
        </p:txBody>
      </p:sp>
      <p:pic>
        <p:nvPicPr>
          <p:cNvPr id="6" name="Content Placeholder 5">
            <a:extLst>
              <a:ext uri="{FF2B5EF4-FFF2-40B4-BE49-F238E27FC236}">
                <a16:creationId xmlns:a16="http://schemas.microsoft.com/office/drawing/2014/main" id="{4F04BC4E-DE27-44A2-A1D1-20ACC1FCAA00}"/>
              </a:ext>
            </a:extLst>
          </p:cNvPr>
          <p:cNvPicPr>
            <a:picLocks noGrp="1" noChangeAspect="1"/>
          </p:cNvPicPr>
          <p:nvPr>
            <p:ph sz="half" idx="2"/>
          </p:nvPr>
        </p:nvPicPr>
        <p:blipFill>
          <a:blip r:embed="rId2"/>
          <a:stretch>
            <a:fillRect/>
          </a:stretch>
        </p:blipFill>
        <p:spPr>
          <a:xfrm>
            <a:off x="4724400" y="1165389"/>
            <a:ext cx="4114800" cy="3803321"/>
          </a:xfrm>
          <a:prstGeom prst="rect">
            <a:avLst/>
          </a:prstGeom>
        </p:spPr>
      </p:pic>
      <p:sp>
        <p:nvSpPr>
          <p:cNvPr id="4" name="Text Placeholder 3">
            <a:extLst>
              <a:ext uri="{FF2B5EF4-FFF2-40B4-BE49-F238E27FC236}">
                <a16:creationId xmlns:a16="http://schemas.microsoft.com/office/drawing/2014/main" id="{EBA3B065-FC63-4399-9521-EDF5F6819E46}"/>
              </a:ext>
            </a:extLst>
          </p:cNvPr>
          <p:cNvSpPr>
            <a:spLocks noGrp="1"/>
          </p:cNvSpPr>
          <p:nvPr>
            <p:ph type="body" sz="quarter" idx="10"/>
          </p:nvPr>
        </p:nvSpPr>
        <p:spPr/>
        <p:txBody>
          <a:bodyPr/>
          <a:lstStyle/>
          <a:p>
            <a:r>
              <a:rPr lang="en-US" dirty="0"/>
              <a:t>Traverse a list and repeat the instructions a given amount of times</a:t>
            </a:r>
          </a:p>
        </p:txBody>
      </p:sp>
      <p:sp>
        <p:nvSpPr>
          <p:cNvPr id="7" name="Rectangle 6">
            <a:extLst>
              <a:ext uri="{FF2B5EF4-FFF2-40B4-BE49-F238E27FC236}">
                <a16:creationId xmlns:a16="http://schemas.microsoft.com/office/drawing/2014/main" id="{D6925039-DDF0-45FA-A7A7-57EBB920586A}"/>
              </a:ext>
            </a:extLst>
          </p:cNvPr>
          <p:cNvSpPr/>
          <p:nvPr/>
        </p:nvSpPr>
        <p:spPr>
          <a:xfrm>
            <a:off x="5072743" y="3476173"/>
            <a:ext cx="2162628" cy="304798"/>
          </a:xfrm>
          <a:prstGeom prst="rect">
            <a:avLst/>
          </a:prstGeom>
          <a:noFill/>
          <a:ln w="38100">
            <a:solidFill>
              <a:schemeClr val="tx2"/>
            </a:solidFill>
          </a:ln>
        </p:spPr>
        <p:style>
          <a:lnRef idx="0">
            <a:scrgbClr r="0" g="0" b="0"/>
          </a:lnRef>
          <a:fillRef idx="0">
            <a:scrgbClr r="0" g="0" b="0"/>
          </a:fillRef>
          <a:effectRef idx="0">
            <a:scrgbClr r="0" g="0" b="0"/>
          </a:effectRef>
          <a:fontRef idx="minor">
            <a:schemeClr val="accen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a:p>
        </p:txBody>
      </p:sp>
    </p:spTree>
    <p:extLst>
      <p:ext uri="{BB962C8B-B14F-4D97-AF65-F5344CB8AC3E}">
        <p14:creationId xmlns:p14="http://schemas.microsoft.com/office/powerpoint/2010/main" val="135286923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A58C73-8D33-4B8D-B046-520006D0993B}"/>
              </a:ext>
            </a:extLst>
          </p:cNvPr>
          <p:cNvSpPr>
            <a:spLocks noGrp="1"/>
          </p:cNvSpPr>
          <p:nvPr>
            <p:ph type="title"/>
          </p:nvPr>
        </p:nvSpPr>
        <p:spPr/>
        <p:txBody>
          <a:bodyPr/>
          <a:lstStyle/>
          <a:p>
            <a:r>
              <a:rPr lang="en-US" dirty="0"/>
              <a:t>Enumerate</a:t>
            </a:r>
          </a:p>
        </p:txBody>
      </p:sp>
      <p:sp>
        <p:nvSpPr>
          <p:cNvPr id="3" name="Content Placeholder 2">
            <a:extLst>
              <a:ext uri="{FF2B5EF4-FFF2-40B4-BE49-F238E27FC236}">
                <a16:creationId xmlns:a16="http://schemas.microsoft.com/office/drawing/2014/main" id="{A6C528B3-3991-480D-BD4A-6025E35CFDDE}"/>
              </a:ext>
            </a:extLst>
          </p:cNvPr>
          <p:cNvSpPr>
            <a:spLocks noGrp="1"/>
          </p:cNvSpPr>
          <p:nvPr>
            <p:ph sz="half" idx="1"/>
          </p:nvPr>
        </p:nvSpPr>
        <p:spPr/>
        <p:txBody>
          <a:bodyPr/>
          <a:lstStyle/>
          <a:p>
            <a:pPr marL="60001" indent="0">
              <a:buNone/>
            </a:pPr>
            <a:r>
              <a:rPr lang="en-US" dirty="0">
                <a:solidFill>
                  <a:srgbClr val="FF0000"/>
                </a:solidFill>
              </a:rPr>
              <a:t>for</a:t>
            </a:r>
            <a:r>
              <a:rPr lang="en-US" dirty="0"/>
              <a:t> key, value </a:t>
            </a:r>
            <a:r>
              <a:rPr lang="en-US" dirty="0">
                <a:solidFill>
                  <a:srgbClr val="FF0000"/>
                </a:solidFill>
              </a:rPr>
              <a:t>in</a:t>
            </a:r>
            <a:r>
              <a:rPr lang="en-US" dirty="0"/>
              <a:t> </a:t>
            </a:r>
            <a:r>
              <a:rPr lang="en-US" b="1" dirty="0"/>
              <a:t>enumerate</a:t>
            </a:r>
            <a:r>
              <a:rPr lang="en-US" dirty="0"/>
              <a:t>(collection) </a:t>
            </a:r>
            <a:r>
              <a:rPr lang="en-US" dirty="0">
                <a:solidFill>
                  <a:srgbClr val="FF0000"/>
                </a:solidFill>
              </a:rPr>
              <a:t>:</a:t>
            </a:r>
          </a:p>
          <a:p>
            <a:pPr marL="60001" indent="0">
              <a:buNone/>
            </a:pPr>
            <a:r>
              <a:rPr lang="en-US" dirty="0"/>
              <a:t>	# loop instructions</a:t>
            </a:r>
          </a:p>
          <a:p>
            <a:pPr marL="60001" indent="0">
              <a:buNone/>
            </a:pPr>
            <a:endParaRPr lang="en-US" dirty="0"/>
          </a:p>
          <a:p>
            <a:pPr marL="60001" indent="0">
              <a:buNone/>
            </a:pPr>
            <a:r>
              <a:rPr lang="en-US" dirty="0"/>
              <a:t>The enumerate() function returns simultaneously a reference to the index of an item in a collection (key) and a reference to its value</a:t>
            </a:r>
          </a:p>
          <a:p>
            <a:pPr marL="60001" indent="0">
              <a:buNone/>
            </a:pPr>
            <a:endParaRPr lang="en-US" dirty="0"/>
          </a:p>
          <a:p>
            <a:pPr marL="60001" indent="0">
              <a:buNone/>
            </a:pPr>
            <a:r>
              <a:rPr lang="en-US" dirty="0"/>
              <a:t>This allows to use the same index across multiple collections</a:t>
            </a:r>
          </a:p>
          <a:p>
            <a:endParaRPr lang="en-US" dirty="0"/>
          </a:p>
        </p:txBody>
      </p:sp>
      <p:sp>
        <p:nvSpPr>
          <p:cNvPr id="6" name="Text Placeholder 5">
            <a:extLst>
              <a:ext uri="{FF2B5EF4-FFF2-40B4-BE49-F238E27FC236}">
                <a16:creationId xmlns:a16="http://schemas.microsoft.com/office/drawing/2014/main" id="{F832FC15-914B-4E64-B1F8-A8FBCB8B4714}"/>
              </a:ext>
            </a:extLst>
          </p:cNvPr>
          <p:cNvSpPr>
            <a:spLocks noGrp="1"/>
          </p:cNvSpPr>
          <p:nvPr>
            <p:ph type="body" sz="quarter" idx="10"/>
          </p:nvPr>
        </p:nvSpPr>
        <p:spPr/>
        <p:txBody>
          <a:bodyPr/>
          <a:lstStyle/>
          <a:p>
            <a:endParaRPr lang="en-US"/>
          </a:p>
        </p:txBody>
      </p:sp>
      <p:pic>
        <p:nvPicPr>
          <p:cNvPr id="7" name="Content Placeholder 5">
            <a:extLst>
              <a:ext uri="{FF2B5EF4-FFF2-40B4-BE49-F238E27FC236}">
                <a16:creationId xmlns:a16="http://schemas.microsoft.com/office/drawing/2014/main" id="{01CA3873-3F04-4BF0-A7BE-82FE01B51F2A}"/>
              </a:ext>
            </a:extLst>
          </p:cNvPr>
          <p:cNvPicPr>
            <a:picLocks noGrp="1" noChangeAspect="1"/>
          </p:cNvPicPr>
          <p:nvPr>
            <p:ph sz="half" idx="2"/>
          </p:nvPr>
        </p:nvPicPr>
        <p:blipFill>
          <a:blip r:embed="rId2"/>
          <a:stretch>
            <a:fillRect/>
          </a:stretch>
        </p:blipFill>
        <p:spPr>
          <a:xfrm>
            <a:off x="4724400" y="1165389"/>
            <a:ext cx="4114800" cy="3803321"/>
          </a:xfrm>
          <a:prstGeom prst="rect">
            <a:avLst/>
          </a:prstGeom>
        </p:spPr>
      </p:pic>
      <p:sp>
        <p:nvSpPr>
          <p:cNvPr id="8" name="Rectangle 7">
            <a:extLst>
              <a:ext uri="{FF2B5EF4-FFF2-40B4-BE49-F238E27FC236}">
                <a16:creationId xmlns:a16="http://schemas.microsoft.com/office/drawing/2014/main" id="{3DC17625-CB85-45FD-A1FB-64396A67E515}"/>
              </a:ext>
            </a:extLst>
          </p:cNvPr>
          <p:cNvSpPr/>
          <p:nvPr/>
        </p:nvSpPr>
        <p:spPr>
          <a:xfrm>
            <a:off x="5043715" y="4281716"/>
            <a:ext cx="3004456" cy="304798"/>
          </a:xfrm>
          <a:prstGeom prst="rect">
            <a:avLst/>
          </a:prstGeom>
          <a:noFill/>
          <a:ln w="38100">
            <a:solidFill>
              <a:schemeClr val="tx2"/>
            </a:solidFill>
          </a:ln>
        </p:spPr>
        <p:style>
          <a:lnRef idx="0">
            <a:scrgbClr r="0" g="0" b="0"/>
          </a:lnRef>
          <a:fillRef idx="0">
            <a:scrgbClr r="0" g="0" b="0"/>
          </a:fillRef>
          <a:effectRef idx="0">
            <a:scrgbClr r="0" g="0" b="0"/>
          </a:effectRef>
          <a:fontRef idx="minor">
            <a:schemeClr val="accen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a:p>
        </p:txBody>
      </p:sp>
    </p:spTree>
    <p:extLst>
      <p:ext uri="{BB962C8B-B14F-4D97-AF65-F5344CB8AC3E}">
        <p14:creationId xmlns:p14="http://schemas.microsoft.com/office/powerpoint/2010/main" val="286184182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226425E-9B39-4131-BEAD-7178A2F866B7}"/>
              </a:ext>
            </a:extLst>
          </p:cNvPr>
          <p:cNvSpPr>
            <a:spLocks noGrp="1"/>
          </p:cNvSpPr>
          <p:nvPr>
            <p:ph type="title"/>
          </p:nvPr>
        </p:nvSpPr>
        <p:spPr/>
        <p:txBody>
          <a:bodyPr/>
          <a:lstStyle/>
          <a:p>
            <a:r>
              <a:rPr lang="en-US" dirty="0"/>
              <a:t>Named Function</a:t>
            </a:r>
          </a:p>
        </p:txBody>
      </p:sp>
      <p:sp>
        <p:nvSpPr>
          <p:cNvPr id="4" name="Content Placeholder 3">
            <a:extLst>
              <a:ext uri="{FF2B5EF4-FFF2-40B4-BE49-F238E27FC236}">
                <a16:creationId xmlns:a16="http://schemas.microsoft.com/office/drawing/2014/main" id="{0948B23E-64AF-474E-A932-650CA3295240}"/>
              </a:ext>
            </a:extLst>
          </p:cNvPr>
          <p:cNvSpPr>
            <a:spLocks noGrp="1"/>
          </p:cNvSpPr>
          <p:nvPr>
            <p:ph sz="half" idx="1"/>
          </p:nvPr>
        </p:nvSpPr>
        <p:spPr/>
        <p:txBody>
          <a:bodyPr/>
          <a:lstStyle/>
          <a:p>
            <a:r>
              <a:rPr lang="en-US" dirty="0"/>
              <a:t>Set of instructions that can be recalled in the body of the code as many times as needed</a:t>
            </a:r>
          </a:p>
          <a:p>
            <a:r>
              <a:rPr lang="en-US" dirty="0"/>
              <a:t>Easier to read and maintain</a:t>
            </a:r>
          </a:p>
          <a:p>
            <a:r>
              <a:rPr lang="en-US" dirty="0"/>
              <a:t>Call itself in its definition (recursion)</a:t>
            </a:r>
          </a:p>
          <a:p>
            <a:r>
              <a:rPr lang="en-US" dirty="0"/>
              <a:t>Can be used for sorting</a:t>
            </a:r>
          </a:p>
          <a:p>
            <a:r>
              <a:rPr lang="en-US" dirty="0"/>
              <a:t>Arguments are optional &gt; use defaults</a:t>
            </a:r>
          </a:p>
          <a:p>
            <a:r>
              <a:rPr lang="en-US" dirty="0"/>
              <a:t>Parameters (definition), Arguments (call)</a:t>
            </a:r>
          </a:p>
          <a:p>
            <a:r>
              <a:rPr lang="en-US" dirty="0"/>
              <a:t>Return is optional (None)</a:t>
            </a:r>
          </a:p>
        </p:txBody>
      </p:sp>
      <p:sp>
        <p:nvSpPr>
          <p:cNvPr id="5" name="Content Placeholder 4">
            <a:extLst>
              <a:ext uri="{FF2B5EF4-FFF2-40B4-BE49-F238E27FC236}">
                <a16:creationId xmlns:a16="http://schemas.microsoft.com/office/drawing/2014/main" id="{65539977-B0A3-4BD2-8AE4-020AA929ACC9}"/>
              </a:ext>
            </a:extLst>
          </p:cNvPr>
          <p:cNvSpPr>
            <a:spLocks noGrp="1"/>
          </p:cNvSpPr>
          <p:nvPr>
            <p:ph sz="half" idx="2"/>
          </p:nvPr>
        </p:nvSpPr>
        <p:spPr/>
        <p:txBody>
          <a:bodyPr/>
          <a:lstStyle/>
          <a:p>
            <a:pPr marL="60001" indent="0">
              <a:buNone/>
            </a:pPr>
            <a:r>
              <a:rPr lang="en-US" dirty="0">
                <a:solidFill>
                  <a:srgbClr val="FF0000"/>
                </a:solidFill>
              </a:rPr>
              <a:t>def</a:t>
            </a:r>
            <a:r>
              <a:rPr lang="en-US" dirty="0"/>
              <a:t> </a:t>
            </a:r>
            <a:r>
              <a:rPr lang="en-US" dirty="0" err="1"/>
              <a:t>fn_name</a:t>
            </a:r>
            <a:r>
              <a:rPr lang="en-US" dirty="0"/>
              <a:t> </a:t>
            </a:r>
            <a:r>
              <a:rPr lang="en-US" dirty="0">
                <a:solidFill>
                  <a:srgbClr val="FF0000"/>
                </a:solidFill>
              </a:rPr>
              <a:t>(</a:t>
            </a:r>
            <a:r>
              <a:rPr lang="en-US" dirty="0"/>
              <a:t>par0, par1, par2, …</a:t>
            </a:r>
            <a:r>
              <a:rPr lang="en-US" dirty="0">
                <a:solidFill>
                  <a:srgbClr val="FF0000"/>
                </a:solidFill>
              </a:rPr>
              <a:t>) :</a:t>
            </a:r>
          </a:p>
          <a:p>
            <a:pPr marL="60001" indent="0">
              <a:buNone/>
            </a:pPr>
            <a:r>
              <a:rPr lang="en-US" dirty="0"/>
              <a:t>	# list of instructions</a:t>
            </a:r>
          </a:p>
          <a:p>
            <a:pPr marL="60001" indent="0">
              <a:buNone/>
            </a:pPr>
            <a:r>
              <a:rPr lang="en-US" dirty="0"/>
              <a:t>	</a:t>
            </a:r>
            <a:r>
              <a:rPr lang="en-US" dirty="0">
                <a:solidFill>
                  <a:srgbClr val="FF0000"/>
                </a:solidFill>
              </a:rPr>
              <a:t>return</a:t>
            </a:r>
            <a:r>
              <a:rPr lang="en-US" dirty="0"/>
              <a:t> output</a:t>
            </a:r>
          </a:p>
          <a:p>
            <a:pPr marL="0" indent="0">
              <a:buNone/>
            </a:pPr>
            <a:endParaRPr lang="en-US" dirty="0"/>
          </a:p>
        </p:txBody>
      </p:sp>
      <p:sp>
        <p:nvSpPr>
          <p:cNvPr id="6" name="Text Placeholder 5">
            <a:extLst>
              <a:ext uri="{FF2B5EF4-FFF2-40B4-BE49-F238E27FC236}">
                <a16:creationId xmlns:a16="http://schemas.microsoft.com/office/drawing/2014/main" id="{3D855FC3-7469-417F-9978-97898E16A2BD}"/>
              </a:ext>
            </a:extLst>
          </p:cNvPr>
          <p:cNvSpPr>
            <a:spLocks noGrp="1"/>
          </p:cNvSpPr>
          <p:nvPr>
            <p:ph type="body" sz="quarter" idx="10"/>
          </p:nvPr>
        </p:nvSpPr>
        <p:spPr/>
        <p:txBody>
          <a:bodyPr/>
          <a:lstStyle/>
          <a:p>
            <a:r>
              <a:rPr lang="en-US" dirty="0"/>
              <a:t>A function is an object</a:t>
            </a:r>
          </a:p>
        </p:txBody>
      </p:sp>
    </p:spTree>
    <p:extLst>
      <p:ext uri="{BB962C8B-B14F-4D97-AF65-F5344CB8AC3E}">
        <p14:creationId xmlns:p14="http://schemas.microsoft.com/office/powerpoint/2010/main" val="266680232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6B7A62-45F6-4E6F-AA9B-E39434F5920B}"/>
              </a:ext>
            </a:extLst>
          </p:cNvPr>
          <p:cNvSpPr>
            <a:spLocks noGrp="1"/>
          </p:cNvSpPr>
          <p:nvPr>
            <p:ph type="title"/>
          </p:nvPr>
        </p:nvSpPr>
        <p:spPr/>
        <p:txBody>
          <a:bodyPr/>
          <a:lstStyle/>
          <a:p>
            <a:r>
              <a:rPr lang="en-US" dirty="0"/>
              <a:t>Code Blocks | </a:t>
            </a:r>
            <a:r>
              <a:rPr lang="en-US" dirty="0">
                <a:solidFill>
                  <a:schemeClr val="bg2">
                    <a:lumMod val="50000"/>
                  </a:schemeClr>
                </a:solidFill>
              </a:rPr>
              <a:t>Generic Purpose Nodes</a:t>
            </a:r>
          </a:p>
        </p:txBody>
      </p:sp>
      <p:sp>
        <p:nvSpPr>
          <p:cNvPr id="5" name="Content Placeholder 4">
            <a:extLst>
              <a:ext uri="{FF2B5EF4-FFF2-40B4-BE49-F238E27FC236}">
                <a16:creationId xmlns:a16="http://schemas.microsoft.com/office/drawing/2014/main" id="{2FA32B86-3F16-49D7-B6CD-B4DFC5C396EC}"/>
              </a:ext>
            </a:extLst>
          </p:cNvPr>
          <p:cNvSpPr>
            <a:spLocks noGrp="1"/>
          </p:cNvSpPr>
          <p:nvPr>
            <p:ph sz="half" idx="1"/>
          </p:nvPr>
        </p:nvSpPr>
        <p:spPr/>
        <p:txBody>
          <a:bodyPr/>
          <a:lstStyle/>
          <a:p>
            <a:r>
              <a:rPr lang="en-US" dirty="0"/>
              <a:t>Double click on the canvas to create</a:t>
            </a:r>
          </a:p>
          <a:p>
            <a:r>
              <a:rPr lang="en-US" dirty="0"/>
              <a:t>Name = Value;</a:t>
            </a:r>
          </a:p>
          <a:p>
            <a:r>
              <a:rPr lang="en-US" dirty="0"/>
              <a:t>Case sensitive</a:t>
            </a:r>
          </a:p>
          <a:p>
            <a:r>
              <a:rPr lang="en-US" dirty="0"/>
              <a:t>End with a semi-colon “;”</a:t>
            </a:r>
          </a:p>
          <a:p>
            <a:endParaRPr lang="en-US" dirty="0"/>
          </a:p>
        </p:txBody>
      </p:sp>
      <p:sp>
        <p:nvSpPr>
          <p:cNvPr id="6" name="Text Placeholder 5">
            <a:extLst>
              <a:ext uri="{FF2B5EF4-FFF2-40B4-BE49-F238E27FC236}">
                <a16:creationId xmlns:a16="http://schemas.microsoft.com/office/drawing/2014/main" id="{84E9AA7C-8794-49B4-A419-6896D3EEA370}"/>
              </a:ext>
            </a:extLst>
          </p:cNvPr>
          <p:cNvSpPr>
            <a:spLocks noGrp="1"/>
          </p:cNvSpPr>
          <p:nvPr>
            <p:ph type="body" sz="quarter" idx="10"/>
          </p:nvPr>
        </p:nvSpPr>
        <p:spPr/>
        <p:txBody>
          <a:bodyPr/>
          <a:lstStyle/>
          <a:p>
            <a:endParaRPr lang="en-US"/>
          </a:p>
        </p:txBody>
      </p:sp>
      <p:sp>
        <p:nvSpPr>
          <p:cNvPr id="7" name="Picture Placeholder 6">
            <a:extLst>
              <a:ext uri="{FF2B5EF4-FFF2-40B4-BE49-F238E27FC236}">
                <a16:creationId xmlns:a16="http://schemas.microsoft.com/office/drawing/2014/main" id="{0BA546F3-A9E9-45E7-A955-DE292DE2F420}"/>
              </a:ext>
            </a:extLst>
          </p:cNvPr>
          <p:cNvSpPr>
            <a:spLocks noGrp="1"/>
          </p:cNvSpPr>
          <p:nvPr>
            <p:ph type="pic" sz="quarter" idx="11"/>
          </p:nvPr>
        </p:nvSpPr>
        <p:spPr/>
      </p:sp>
      <p:sp>
        <p:nvSpPr>
          <p:cNvPr id="8" name="Text Placeholder 7">
            <a:extLst>
              <a:ext uri="{FF2B5EF4-FFF2-40B4-BE49-F238E27FC236}">
                <a16:creationId xmlns:a16="http://schemas.microsoft.com/office/drawing/2014/main" id="{C19E1E97-2FF7-435A-90A5-70BF2FC993C0}"/>
              </a:ext>
            </a:extLst>
          </p:cNvPr>
          <p:cNvSpPr>
            <a:spLocks noGrp="1"/>
          </p:cNvSpPr>
          <p:nvPr>
            <p:ph type="body" sz="quarter" idx="12"/>
          </p:nvPr>
        </p:nvSpPr>
        <p:spPr/>
        <p:txBody>
          <a:bodyPr/>
          <a:lstStyle/>
          <a:p>
            <a:endParaRPr lang="en-US"/>
          </a:p>
        </p:txBody>
      </p:sp>
      <p:pic>
        <p:nvPicPr>
          <p:cNvPr id="9" name="Picture 8">
            <a:extLst>
              <a:ext uri="{FF2B5EF4-FFF2-40B4-BE49-F238E27FC236}">
                <a16:creationId xmlns:a16="http://schemas.microsoft.com/office/drawing/2014/main" id="{DBD28765-D62E-438B-9C34-E5A603D3491E}"/>
              </a:ext>
            </a:extLst>
          </p:cNvPr>
          <p:cNvPicPr>
            <a:picLocks noChangeAspect="1"/>
          </p:cNvPicPr>
          <p:nvPr/>
        </p:nvPicPr>
        <p:blipFill>
          <a:blip r:embed="rId2"/>
          <a:stretch>
            <a:fillRect/>
          </a:stretch>
        </p:blipFill>
        <p:spPr>
          <a:xfrm>
            <a:off x="5080001" y="1123950"/>
            <a:ext cx="3408194" cy="3658986"/>
          </a:xfrm>
          <a:prstGeom prst="rect">
            <a:avLst/>
          </a:prstGeom>
        </p:spPr>
      </p:pic>
    </p:spTree>
    <p:extLst>
      <p:ext uri="{BB962C8B-B14F-4D97-AF65-F5344CB8AC3E}">
        <p14:creationId xmlns:p14="http://schemas.microsoft.com/office/powerpoint/2010/main" val="7458229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FF7A1-A707-4F40-9308-6BB1379421C1}"/>
              </a:ext>
            </a:extLst>
          </p:cNvPr>
          <p:cNvSpPr>
            <a:spLocks noGrp="1"/>
          </p:cNvSpPr>
          <p:nvPr>
            <p:ph type="title"/>
          </p:nvPr>
        </p:nvSpPr>
        <p:spPr/>
        <p:txBody>
          <a:bodyPr/>
          <a:lstStyle/>
          <a:p>
            <a:r>
              <a:rPr lang="en-US" dirty="0"/>
              <a:t>Python Variable Reference</a:t>
            </a:r>
          </a:p>
        </p:txBody>
      </p:sp>
      <p:sp>
        <p:nvSpPr>
          <p:cNvPr id="3" name="Content Placeholder 2">
            <a:extLst>
              <a:ext uri="{FF2B5EF4-FFF2-40B4-BE49-F238E27FC236}">
                <a16:creationId xmlns:a16="http://schemas.microsoft.com/office/drawing/2014/main" id="{CDDE81A2-5485-48C6-8DF3-43BD597BB7D4}"/>
              </a:ext>
            </a:extLst>
          </p:cNvPr>
          <p:cNvSpPr>
            <a:spLocks noGrp="1"/>
          </p:cNvSpPr>
          <p:nvPr>
            <p:ph sz="half" idx="1"/>
          </p:nvPr>
        </p:nvSpPr>
        <p:spPr/>
        <p:txBody>
          <a:bodyPr/>
          <a:lstStyle/>
          <a:p>
            <a:r>
              <a:rPr lang="en-US" dirty="0"/>
              <a:t>In Python variables are simply names referring to objects in the memory</a:t>
            </a:r>
          </a:p>
          <a:p>
            <a:r>
              <a:rPr lang="en-US" dirty="0"/>
              <a:t>Arguments passed to functions by reference</a:t>
            </a:r>
          </a:p>
          <a:p>
            <a:r>
              <a:rPr lang="en-US" dirty="0"/>
              <a:t>Objects can be mutable or </a:t>
            </a:r>
            <a:r>
              <a:rPr lang="en-US" dirty="0" err="1"/>
              <a:t>unmutable</a:t>
            </a:r>
            <a:endParaRPr lang="en-US" dirty="0"/>
          </a:p>
          <a:p>
            <a:pPr lvl="1"/>
            <a:r>
              <a:rPr lang="en-US" dirty="0"/>
              <a:t>Mutable: List, Dictionary, etc.</a:t>
            </a:r>
          </a:p>
          <a:p>
            <a:pPr lvl="1"/>
            <a:r>
              <a:rPr lang="en-US" dirty="0" err="1"/>
              <a:t>Unmutable</a:t>
            </a:r>
            <a:r>
              <a:rPr lang="en-US" dirty="0"/>
              <a:t>: </a:t>
            </a:r>
            <a:r>
              <a:rPr lang="en-US" dirty="0" err="1"/>
              <a:t>int</a:t>
            </a:r>
            <a:r>
              <a:rPr lang="en-US" dirty="0"/>
              <a:t>, </a:t>
            </a:r>
            <a:r>
              <a:rPr lang="en-US" dirty="0" err="1"/>
              <a:t>str</a:t>
            </a:r>
            <a:r>
              <a:rPr lang="en-US" dirty="0"/>
              <a:t>, etc. (</a:t>
            </a:r>
            <a:r>
              <a:rPr lang="en-US" dirty="0" err="1"/>
              <a:t>hashable</a:t>
            </a:r>
            <a:r>
              <a:rPr lang="en-US" dirty="0"/>
              <a:t>)</a:t>
            </a:r>
          </a:p>
          <a:p>
            <a:endParaRPr lang="en-US" dirty="0"/>
          </a:p>
        </p:txBody>
      </p:sp>
      <p:sp>
        <p:nvSpPr>
          <p:cNvPr id="4" name="Content Placeholder 3">
            <a:extLst>
              <a:ext uri="{FF2B5EF4-FFF2-40B4-BE49-F238E27FC236}">
                <a16:creationId xmlns:a16="http://schemas.microsoft.com/office/drawing/2014/main" id="{4F733988-2830-4C06-B4B7-FF63F53DD810}"/>
              </a:ext>
            </a:extLst>
          </p:cNvPr>
          <p:cNvSpPr>
            <a:spLocks noGrp="1"/>
          </p:cNvSpPr>
          <p:nvPr>
            <p:ph sz="half" idx="2"/>
          </p:nvPr>
        </p:nvSpPr>
        <p:spPr/>
        <p:txBody>
          <a:bodyPr/>
          <a:lstStyle/>
          <a:p>
            <a:pPr marL="60001" indent="0">
              <a:buNone/>
            </a:pPr>
            <a:r>
              <a:rPr lang="en-US" dirty="0"/>
              <a:t>x = [ ] </a:t>
            </a:r>
          </a:p>
          <a:p>
            <a:pPr marL="60001" indent="0">
              <a:buNone/>
            </a:pPr>
            <a:r>
              <a:rPr lang="en-US" dirty="0"/>
              <a:t>y = x</a:t>
            </a:r>
          </a:p>
          <a:p>
            <a:pPr marL="60001" indent="0">
              <a:buNone/>
            </a:pPr>
            <a:r>
              <a:rPr lang="en-US" dirty="0" err="1"/>
              <a:t>y.append</a:t>
            </a:r>
            <a:r>
              <a:rPr lang="en-US" dirty="0"/>
              <a:t>(10)</a:t>
            </a:r>
          </a:p>
          <a:p>
            <a:pPr marL="60001" indent="0">
              <a:buNone/>
            </a:pPr>
            <a:r>
              <a:rPr lang="en-US" dirty="0"/>
              <a:t>print ‘X = ’ , x</a:t>
            </a:r>
          </a:p>
          <a:p>
            <a:pPr marL="60001" indent="0">
              <a:buNone/>
            </a:pPr>
            <a:r>
              <a:rPr lang="en-US" dirty="0"/>
              <a:t>print ‘Y = ‘, y</a:t>
            </a:r>
          </a:p>
          <a:p>
            <a:pPr marL="60001" indent="0">
              <a:buNone/>
            </a:pPr>
            <a:endParaRPr lang="en-US" dirty="0"/>
          </a:p>
          <a:p>
            <a:pPr marL="60001" indent="0">
              <a:buNone/>
            </a:pPr>
            <a:r>
              <a:rPr lang="en-US" dirty="0">
                <a:solidFill>
                  <a:schemeClr val="tx2"/>
                </a:solidFill>
              </a:rPr>
              <a:t>Output</a:t>
            </a:r>
          </a:p>
          <a:p>
            <a:pPr marL="60001" indent="0">
              <a:buNone/>
            </a:pPr>
            <a:r>
              <a:rPr lang="en-US" dirty="0"/>
              <a:t>X = [10]</a:t>
            </a:r>
          </a:p>
          <a:p>
            <a:pPr marL="60001" indent="0">
              <a:buNone/>
            </a:pPr>
            <a:r>
              <a:rPr lang="en-US" dirty="0"/>
              <a:t>Y = [10]</a:t>
            </a:r>
          </a:p>
        </p:txBody>
      </p:sp>
      <p:sp>
        <p:nvSpPr>
          <p:cNvPr id="5" name="Text Placeholder 4">
            <a:extLst>
              <a:ext uri="{FF2B5EF4-FFF2-40B4-BE49-F238E27FC236}">
                <a16:creationId xmlns:a16="http://schemas.microsoft.com/office/drawing/2014/main" id="{318A157E-A2BB-4CBA-9C80-58CCCF6079F0}"/>
              </a:ext>
            </a:extLst>
          </p:cNvPr>
          <p:cNvSpPr>
            <a:spLocks noGrp="1"/>
          </p:cNvSpPr>
          <p:nvPr>
            <p:ph type="body" sz="quarter" idx="10"/>
          </p:nvPr>
        </p:nvSpPr>
        <p:spPr/>
        <p:txBody>
          <a:bodyPr/>
          <a:lstStyle/>
          <a:p>
            <a:endParaRPr lang="en-US"/>
          </a:p>
        </p:txBody>
      </p:sp>
      <p:sp>
        <p:nvSpPr>
          <p:cNvPr id="6" name="Content Placeholder 6">
            <a:extLst>
              <a:ext uri="{FF2B5EF4-FFF2-40B4-BE49-F238E27FC236}">
                <a16:creationId xmlns:a16="http://schemas.microsoft.com/office/drawing/2014/main" id="{38DA232D-D193-41C2-8103-7DB5D53D4F29}"/>
              </a:ext>
            </a:extLst>
          </p:cNvPr>
          <p:cNvSpPr txBox="1">
            <a:spLocks/>
          </p:cNvSpPr>
          <p:nvPr/>
        </p:nvSpPr>
        <p:spPr>
          <a:xfrm>
            <a:off x="6127591" y="1123950"/>
            <a:ext cx="2711609" cy="3575112"/>
          </a:xfrm>
          <a:prstGeom prst="rect">
            <a:avLst/>
          </a:prstGeom>
        </p:spPr>
        <p:txBody>
          <a:bodyPr/>
          <a:lstStyle>
            <a:lvl1pPr marL="230188" indent="-230188" algn="l" defTabSz="685800" rtl="0" eaLnBrk="1" latinLnBrk="0" hangingPunct="1">
              <a:lnSpc>
                <a:spcPct val="90000"/>
              </a:lnSpc>
              <a:spcBef>
                <a:spcPts val="1800"/>
              </a:spcBef>
              <a:buClr>
                <a:schemeClr val="tx2"/>
              </a:buClr>
              <a:buFont typeface="Wingdings" charset="2"/>
              <a:buChar char="§"/>
              <a:tabLst/>
              <a:defRPr sz="1600" kern="1200">
                <a:solidFill>
                  <a:schemeClr val="tx1"/>
                </a:solidFill>
                <a:latin typeface="+mn-lt"/>
                <a:ea typeface="+mn-ea"/>
                <a:cs typeface="+mn-cs"/>
              </a:defRPr>
            </a:lvl1pPr>
            <a:lvl2pPr marL="576263" indent="-233363" algn="l" defTabSz="685800" rtl="0" eaLnBrk="1" latinLnBrk="0" hangingPunct="1">
              <a:lnSpc>
                <a:spcPct val="90000"/>
              </a:lnSpc>
              <a:spcBef>
                <a:spcPts val="600"/>
              </a:spcBef>
              <a:buClr>
                <a:schemeClr val="tx2"/>
              </a:buClr>
              <a:buFont typeface="Wingdings" charset="2"/>
              <a:buChar char="§"/>
              <a:tabLst/>
              <a:defRPr sz="1600" kern="1200">
                <a:solidFill>
                  <a:schemeClr val="tx1"/>
                </a:solidFill>
                <a:latin typeface="+mn-lt"/>
                <a:ea typeface="+mn-ea"/>
                <a:cs typeface="+mn-cs"/>
              </a:defRPr>
            </a:lvl2pPr>
            <a:lvl3pPr marL="914400" indent="-228600" algn="l" defTabSz="685800" rtl="0" eaLnBrk="1" latinLnBrk="0" hangingPunct="1">
              <a:lnSpc>
                <a:spcPct val="90000"/>
              </a:lnSpc>
              <a:spcBef>
                <a:spcPts val="600"/>
              </a:spcBef>
              <a:buClr>
                <a:schemeClr val="tx2"/>
              </a:buClr>
              <a:buFont typeface="Wingdings" charset="2"/>
              <a:buChar char="§"/>
              <a:tabLst/>
              <a:defRPr sz="1600" kern="1200">
                <a:solidFill>
                  <a:schemeClr val="tx1"/>
                </a:solidFill>
                <a:latin typeface="+mn-lt"/>
                <a:ea typeface="+mn-ea"/>
                <a:cs typeface="+mn-cs"/>
              </a:defRPr>
            </a:lvl3pPr>
            <a:lvl4pPr marL="1262063" indent="-233363" algn="l" defTabSz="685800" rtl="0" eaLnBrk="1" latinLnBrk="0" hangingPunct="1">
              <a:lnSpc>
                <a:spcPct val="90000"/>
              </a:lnSpc>
              <a:spcBef>
                <a:spcPts val="600"/>
              </a:spcBef>
              <a:buClr>
                <a:schemeClr val="tx2"/>
              </a:buClr>
              <a:buFont typeface="Wingdings" charset="2"/>
              <a:buChar char="§"/>
              <a:tabLst/>
              <a:defRPr sz="1600" kern="1200">
                <a:solidFill>
                  <a:schemeClr val="tx1"/>
                </a:solidFill>
                <a:latin typeface="+mn-lt"/>
                <a:ea typeface="+mn-ea"/>
                <a:cs typeface="+mn-cs"/>
              </a:defRPr>
            </a:lvl4pPr>
            <a:lvl5pPr marL="1600200" indent="-228600" algn="l" defTabSz="685800" rtl="0" eaLnBrk="1" latinLnBrk="0" hangingPunct="1">
              <a:lnSpc>
                <a:spcPct val="90000"/>
              </a:lnSpc>
              <a:spcBef>
                <a:spcPts val="600"/>
              </a:spcBef>
              <a:buClr>
                <a:schemeClr val="tx2"/>
              </a:buClr>
              <a:buFont typeface="Wingdings" charset="2"/>
              <a:buChar char="§"/>
              <a:tabLst/>
              <a:defRPr sz="16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60001" indent="0">
              <a:buFont typeface="Wingdings" charset="2"/>
              <a:buNone/>
            </a:pPr>
            <a:r>
              <a:rPr lang="en-US" sz="1406" dirty="0">
                <a:solidFill>
                  <a:schemeClr val="bg2">
                    <a:lumMod val="50000"/>
                  </a:schemeClr>
                </a:solidFill>
              </a:rPr>
              <a:t>X is the name of the variable point to the object in the memory</a:t>
            </a:r>
          </a:p>
          <a:p>
            <a:pPr marL="60001" indent="0">
              <a:buFont typeface="Wingdings" charset="2"/>
              <a:buNone/>
            </a:pPr>
            <a:r>
              <a:rPr lang="en-US" sz="1406" dirty="0">
                <a:solidFill>
                  <a:schemeClr val="bg2">
                    <a:lumMod val="50000"/>
                  </a:schemeClr>
                </a:solidFill>
              </a:rPr>
              <a:t>Y is a new variable pointing to the same object in the memory</a:t>
            </a:r>
          </a:p>
          <a:p>
            <a:pPr marL="60001" indent="0">
              <a:buFont typeface="Wingdings" charset="2"/>
              <a:buNone/>
            </a:pPr>
            <a:r>
              <a:rPr lang="en-US" sz="1406" dirty="0">
                <a:solidFill>
                  <a:schemeClr val="bg2">
                    <a:lumMod val="50000"/>
                  </a:schemeClr>
                </a:solidFill>
              </a:rPr>
              <a:t>The List is mutable and it is possible to add an item to it</a:t>
            </a:r>
          </a:p>
          <a:p>
            <a:pPr marL="60001" indent="0">
              <a:buFont typeface="Wingdings" charset="2"/>
              <a:buNone/>
            </a:pPr>
            <a:endParaRPr lang="en-US" sz="1406" dirty="0">
              <a:solidFill>
                <a:schemeClr val="bg2">
                  <a:lumMod val="50000"/>
                </a:schemeClr>
              </a:solidFill>
            </a:endParaRPr>
          </a:p>
          <a:p>
            <a:pPr marL="60001" indent="0">
              <a:buFont typeface="Wingdings" charset="2"/>
              <a:buNone/>
            </a:pPr>
            <a:r>
              <a:rPr lang="en-US" sz="1406" dirty="0">
                <a:solidFill>
                  <a:schemeClr val="bg2">
                    <a:lumMod val="50000"/>
                  </a:schemeClr>
                </a:solidFill>
              </a:rPr>
              <a:t>Both X and Y are pointing to the same object in the memory, the value assigned to the variables is the same</a:t>
            </a:r>
          </a:p>
        </p:txBody>
      </p:sp>
    </p:spTree>
    <p:extLst>
      <p:ext uri="{BB962C8B-B14F-4D97-AF65-F5344CB8AC3E}">
        <p14:creationId xmlns:p14="http://schemas.microsoft.com/office/powerpoint/2010/main" val="409583251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CAB971-2014-4D0A-A329-1787ECDFA71A}"/>
              </a:ext>
            </a:extLst>
          </p:cNvPr>
          <p:cNvSpPr>
            <a:spLocks noGrp="1"/>
          </p:cNvSpPr>
          <p:nvPr>
            <p:ph type="title"/>
          </p:nvPr>
        </p:nvSpPr>
        <p:spPr/>
        <p:txBody>
          <a:bodyPr/>
          <a:lstStyle/>
          <a:p>
            <a:r>
              <a:rPr lang="en-US" dirty="0"/>
              <a:t>Lambda Forms</a:t>
            </a:r>
          </a:p>
        </p:txBody>
      </p:sp>
      <p:sp>
        <p:nvSpPr>
          <p:cNvPr id="3" name="Content Placeholder 2">
            <a:extLst>
              <a:ext uri="{FF2B5EF4-FFF2-40B4-BE49-F238E27FC236}">
                <a16:creationId xmlns:a16="http://schemas.microsoft.com/office/drawing/2014/main" id="{4CD49692-BF9B-4ADC-A11C-4BB4EBE606E9}"/>
              </a:ext>
            </a:extLst>
          </p:cNvPr>
          <p:cNvSpPr>
            <a:spLocks noGrp="1"/>
          </p:cNvSpPr>
          <p:nvPr>
            <p:ph sz="half" idx="1"/>
          </p:nvPr>
        </p:nvSpPr>
        <p:spPr>
          <a:xfrm>
            <a:off x="304800" y="1123950"/>
            <a:ext cx="3432629" cy="3886200"/>
          </a:xfrm>
        </p:spPr>
        <p:txBody>
          <a:bodyPr/>
          <a:lstStyle/>
          <a:p>
            <a:r>
              <a:rPr lang="en-US" dirty="0"/>
              <a:t>Small functions made of a single expression</a:t>
            </a:r>
          </a:p>
          <a:p>
            <a:r>
              <a:rPr lang="en-US" dirty="0"/>
              <a:t>Used whenever a function object is required</a:t>
            </a:r>
          </a:p>
          <a:p>
            <a:r>
              <a:rPr lang="en-US" dirty="0"/>
              <a:t>sorted() Python Built-In sorting function</a:t>
            </a:r>
          </a:p>
          <a:p>
            <a:r>
              <a:rPr lang="en-US" dirty="0"/>
              <a:t>Optionally lambda forms can be used as key for sorting</a:t>
            </a:r>
          </a:p>
          <a:p>
            <a:r>
              <a:rPr lang="en-US" dirty="0"/>
              <a:t>Optionally the collection can be reversed</a:t>
            </a:r>
          </a:p>
          <a:p>
            <a:endParaRPr lang="en-US" dirty="0"/>
          </a:p>
        </p:txBody>
      </p:sp>
      <p:sp>
        <p:nvSpPr>
          <p:cNvPr id="4" name="Content Placeholder 3">
            <a:extLst>
              <a:ext uri="{FF2B5EF4-FFF2-40B4-BE49-F238E27FC236}">
                <a16:creationId xmlns:a16="http://schemas.microsoft.com/office/drawing/2014/main" id="{9C21A663-6C26-4331-A93B-0F1F383282B2}"/>
              </a:ext>
            </a:extLst>
          </p:cNvPr>
          <p:cNvSpPr>
            <a:spLocks noGrp="1"/>
          </p:cNvSpPr>
          <p:nvPr>
            <p:ph sz="half" idx="2"/>
          </p:nvPr>
        </p:nvSpPr>
        <p:spPr>
          <a:xfrm>
            <a:off x="4078514" y="1123950"/>
            <a:ext cx="4760686" cy="3886200"/>
          </a:xfrm>
        </p:spPr>
        <p:txBody>
          <a:bodyPr/>
          <a:lstStyle/>
          <a:p>
            <a:pPr marL="0" indent="0">
              <a:buNone/>
            </a:pPr>
            <a:r>
              <a:rPr lang="en-US" dirty="0">
                <a:solidFill>
                  <a:srgbClr val="FF0000"/>
                </a:solidFill>
              </a:rPr>
              <a:t>lambda</a:t>
            </a:r>
            <a:r>
              <a:rPr lang="en-US" dirty="0"/>
              <a:t> arg0, arg1, arg2, …</a:t>
            </a:r>
            <a:r>
              <a:rPr lang="en-US" dirty="0">
                <a:solidFill>
                  <a:srgbClr val="FF0000"/>
                </a:solidFill>
              </a:rPr>
              <a:t> : </a:t>
            </a:r>
            <a:r>
              <a:rPr lang="en-US" dirty="0"/>
              <a:t># use the arguments </a:t>
            </a:r>
            <a:endParaRPr lang="en-US" dirty="0">
              <a:solidFill>
                <a:srgbClr val="FF0000"/>
              </a:solidFill>
            </a:endParaRPr>
          </a:p>
          <a:p>
            <a:pPr marL="0" indent="0">
              <a:buNone/>
            </a:pPr>
            <a:endParaRPr lang="en-US" dirty="0"/>
          </a:p>
          <a:p>
            <a:pPr marL="0" indent="0">
              <a:buNone/>
            </a:pPr>
            <a:endParaRPr lang="en-US" dirty="0"/>
          </a:p>
          <a:p>
            <a:pPr marL="0" indent="0">
              <a:buNone/>
            </a:pPr>
            <a:r>
              <a:rPr lang="en-US" dirty="0"/>
              <a:t>collection = </a:t>
            </a:r>
            <a:r>
              <a:rPr lang="en-US" dirty="0">
                <a:solidFill>
                  <a:srgbClr val="FF0000"/>
                </a:solidFill>
              </a:rPr>
              <a:t>sorted(</a:t>
            </a:r>
            <a:r>
              <a:rPr lang="en-US" dirty="0"/>
              <a:t>collection</a:t>
            </a:r>
            <a:r>
              <a:rPr lang="en-US" dirty="0">
                <a:solidFill>
                  <a:schemeClr val="bg2">
                    <a:lumMod val="50000"/>
                  </a:schemeClr>
                </a:solidFill>
              </a:rPr>
              <a:t>, key=function, reverse = True</a:t>
            </a:r>
            <a:r>
              <a:rPr lang="en-US" dirty="0">
                <a:solidFill>
                  <a:srgbClr val="FF0000"/>
                </a:solidFill>
              </a:rPr>
              <a:t>)</a:t>
            </a:r>
          </a:p>
          <a:p>
            <a:pPr marL="0" indent="0">
              <a:buNone/>
            </a:pPr>
            <a:r>
              <a:rPr lang="en-US" dirty="0"/>
              <a:t>points = sorted(points, key=lambda k : </a:t>
            </a:r>
            <a:r>
              <a:rPr lang="en-US" dirty="0" err="1"/>
              <a:t>k.X</a:t>
            </a:r>
            <a:r>
              <a:rPr lang="en-US" dirty="0"/>
              <a:t>)</a:t>
            </a:r>
          </a:p>
          <a:p>
            <a:pPr marL="0" indent="0">
              <a:buNone/>
            </a:pPr>
            <a:endParaRPr lang="en-US" dirty="0"/>
          </a:p>
        </p:txBody>
      </p:sp>
      <p:sp>
        <p:nvSpPr>
          <p:cNvPr id="5" name="Text Placeholder 4">
            <a:extLst>
              <a:ext uri="{FF2B5EF4-FFF2-40B4-BE49-F238E27FC236}">
                <a16:creationId xmlns:a16="http://schemas.microsoft.com/office/drawing/2014/main" id="{A65CADC2-EBBC-435B-93D9-DC6AD977D65D}"/>
              </a:ext>
            </a:extLst>
          </p:cNvPr>
          <p:cNvSpPr>
            <a:spLocks noGrp="1"/>
          </p:cNvSpPr>
          <p:nvPr>
            <p:ph type="body" sz="quarter" idx="10"/>
          </p:nvPr>
        </p:nvSpPr>
        <p:spPr/>
        <p:txBody>
          <a:bodyPr/>
          <a:lstStyle/>
          <a:p>
            <a:r>
              <a:rPr lang="en-US" dirty="0"/>
              <a:t>Anonymous functions</a:t>
            </a:r>
          </a:p>
        </p:txBody>
      </p:sp>
    </p:spTree>
    <p:extLst>
      <p:ext uri="{BB962C8B-B14F-4D97-AF65-F5344CB8AC3E}">
        <p14:creationId xmlns:p14="http://schemas.microsoft.com/office/powerpoint/2010/main" val="149913297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4F9BA6-E460-4BAC-9A4F-74C1F7FBB7F5}"/>
              </a:ext>
            </a:extLst>
          </p:cNvPr>
          <p:cNvSpPr>
            <a:spLocks noGrp="1"/>
          </p:cNvSpPr>
          <p:nvPr>
            <p:ph type="title"/>
          </p:nvPr>
        </p:nvSpPr>
        <p:spPr/>
        <p:txBody>
          <a:bodyPr/>
          <a:lstStyle/>
          <a:p>
            <a:r>
              <a:rPr lang="en-US" dirty="0"/>
              <a:t>Comprehension</a:t>
            </a:r>
          </a:p>
        </p:txBody>
      </p:sp>
      <p:sp>
        <p:nvSpPr>
          <p:cNvPr id="3" name="Content Placeholder 2">
            <a:extLst>
              <a:ext uri="{FF2B5EF4-FFF2-40B4-BE49-F238E27FC236}">
                <a16:creationId xmlns:a16="http://schemas.microsoft.com/office/drawing/2014/main" id="{5109C711-48F2-4BC9-8AA1-69D92049D1CF}"/>
              </a:ext>
            </a:extLst>
          </p:cNvPr>
          <p:cNvSpPr>
            <a:spLocks noGrp="1"/>
          </p:cNvSpPr>
          <p:nvPr>
            <p:ph sz="half" idx="1"/>
          </p:nvPr>
        </p:nvSpPr>
        <p:spPr/>
        <p:txBody>
          <a:bodyPr/>
          <a:lstStyle/>
          <a:p>
            <a:r>
              <a:rPr lang="en-US" dirty="0"/>
              <a:t>Concise syntax to apply filters and functions on a collection of items</a:t>
            </a:r>
          </a:p>
          <a:p>
            <a:r>
              <a:rPr lang="en-US" dirty="0"/>
              <a:t>It can return:</a:t>
            </a:r>
          </a:p>
          <a:p>
            <a:pPr lvl="1"/>
            <a:r>
              <a:rPr lang="en-US" dirty="0"/>
              <a:t>List []</a:t>
            </a:r>
          </a:p>
          <a:p>
            <a:pPr lvl="1"/>
            <a:r>
              <a:rPr lang="en-US" dirty="0"/>
              <a:t>Tuple ()</a:t>
            </a:r>
          </a:p>
          <a:p>
            <a:pPr lvl="1"/>
            <a:r>
              <a:rPr lang="en-US" dirty="0"/>
              <a:t>Dictionary {}</a:t>
            </a:r>
          </a:p>
          <a:p>
            <a:r>
              <a:rPr lang="en-US" dirty="0"/>
              <a:t>Very useful in Revit API filtering / sorting</a:t>
            </a:r>
          </a:p>
          <a:p>
            <a:r>
              <a:rPr lang="en-US" dirty="0"/>
              <a:t>It’s the equivalent of for loops and if statements but in one line</a:t>
            </a:r>
          </a:p>
          <a:p>
            <a:r>
              <a:rPr lang="en-US" dirty="0"/>
              <a:t>It can be used to “flatten” a multi-dimensional array</a:t>
            </a:r>
          </a:p>
        </p:txBody>
      </p:sp>
      <p:sp>
        <p:nvSpPr>
          <p:cNvPr id="4" name="Content Placeholder 3">
            <a:extLst>
              <a:ext uri="{FF2B5EF4-FFF2-40B4-BE49-F238E27FC236}">
                <a16:creationId xmlns:a16="http://schemas.microsoft.com/office/drawing/2014/main" id="{457701D9-C2EB-4F58-94BC-2F32CB530F39}"/>
              </a:ext>
            </a:extLst>
          </p:cNvPr>
          <p:cNvSpPr>
            <a:spLocks noGrp="1"/>
          </p:cNvSpPr>
          <p:nvPr>
            <p:ph sz="half" idx="2"/>
          </p:nvPr>
        </p:nvSpPr>
        <p:spPr/>
        <p:txBody>
          <a:bodyPr/>
          <a:lstStyle/>
          <a:p>
            <a:pPr marL="0" indent="0">
              <a:buNone/>
            </a:pPr>
            <a:r>
              <a:rPr lang="en-US" dirty="0"/>
              <a:t>a = </a:t>
            </a:r>
            <a:r>
              <a:rPr lang="en-US" dirty="0">
                <a:solidFill>
                  <a:srgbClr val="FF0000"/>
                </a:solidFill>
              </a:rPr>
              <a:t>[</a:t>
            </a:r>
            <a:r>
              <a:rPr lang="en-US" dirty="0"/>
              <a:t> function(</a:t>
            </a:r>
            <a:r>
              <a:rPr lang="en-US" dirty="0" err="1"/>
              <a:t>i</a:t>
            </a:r>
            <a:r>
              <a:rPr lang="en-US" dirty="0"/>
              <a:t>) </a:t>
            </a:r>
            <a:r>
              <a:rPr lang="en-US" dirty="0">
                <a:solidFill>
                  <a:srgbClr val="FF0000"/>
                </a:solidFill>
              </a:rPr>
              <a:t>for</a:t>
            </a:r>
            <a:r>
              <a:rPr lang="en-US" dirty="0"/>
              <a:t> </a:t>
            </a:r>
            <a:r>
              <a:rPr lang="en-US" dirty="0" err="1"/>
              <a:t>i</a:t>
            </a:r>
            <a:r>
              <a:rPr lang="en-US" dirty="0"/>
              <a:t> </a:t>
            </a:r>
            <a:r>
              <a:rPr lang="en-US" dirty="0">
                <a:solidFill>
                  <a:srgbClr val="FF0000"/>
                </a:solidFill>
              </a:rPr>
              <a:t>in</a:t>
            </a:r>
            <a:r>
              <a:rPr lang="en-US" dirty="0"/>
              <a:t> collection </a:t>
            </a:r>
            <a:r>
              <a:rPr lang="en-US" dirty="0">
                <a:solidFill>
                  <a:schemeClr val="bg2">
                    <a:lumMod val="65000"/>
                  </a:schemeClr>
                </a:solidFill>
              </a:rPr>
              <a:t>if Test</a:t>
            </a:r>
            <a:r>
              <a:rPr lang="en-US" dirty="0"/>
              <a:t> </a:t>
            </a:r>
            <a:r>
              <a:rPr lang="en-US" dirty="0">
                <a:solidFill>
                  <a:srgbClr val="FF0000"/>
                </a:solidFill>
              </a:rPr>
              <a:t>]</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err="1"/>
              <a:t>mda</a:t>
            </a:r>
            <a:r>
              <a:rPr lang="en-US" dirty="0"/>
              <a:t> = [[0, 1], [2, 3]]</a:t>
            </a:r>
          </a:p>
          <a:p>
            <a:pPr marL="0" indent="0">
              <a:buNone/>
            </a:pPr>
            <a:r>
              <a:rPr lang="en-US" dirty="0"/>
              <a:t>flat = [a </a:t>
            </a:r>
            <a:r>
              <a:rPr lang="en-US" dirty="0">
                <a:solidFill>
                  <a:srgbClr val="FF0000"/>
                </a:solidFill>
              </a:rPr>
              <a:t>for</a:t>
            </a:r>
            <a:r>
              <a:rPr lang="en-US" dirty="0"/>
              <a:t> row </a:t>
            </a:r>
            <a:r>
              <a:rPr lang="en-US" dirty="0">
                <a:solidFill>
                  <a:srgbClr val="FF0000"/>
                </a:solidFill>
              </a:rPr>
              <a:t>in</a:t>
            </a:r>
            <a:r>
              <a:rPr lang="en-US" dirty="0"/>
              <a:t> </a:t>
            </a:r>
            <a:r>
              <a:rPr lang="en-US" dirty="0" err="1"/>
              <a:t>mda</a:t>
            </a:r>
            <a:r>
              <a:rPr lang="en-US" dirty="0"/>
              <a:t> </a:t>
            </a:r>
            <a:r>
              <a:rPr lang="en-US" dirty="0">
                <a:solidFill>
                  <a:srgbClr val="FF0000"/>
                </a:solidFill>
              </a:rPr>
              <a:t>for</a:t>
            </a:r>
            <a:r>
              <a:rPr lang="en-US" dirty="0"/>
              <a:t> a </a:t>
            </a:r>
            <a:r>
              <a:rPr lang="en-US" dirty="0">
                <a:solidFill>
                  <a:srgbClr val="FF0000"/>
                </a:solidFill>
              </a:rPr>
              <a:t>in</a:t>
            </a:r>
            <a:r>
              <a:rPr lang="en-US" dirty="0"/>
              <a:t> row]</a:t>
            </a:r>
          </a:p>
        </p:txBody>
      </p:sp>
      <p:sp>
        <p:nvSpPr>
          <p:cNvPr id="5" name="Text Placeholder 4">
            <a:extLst>
              <a:ext uri="{FF2B5EF4-FFF2-40B4-BE49-F238E27FC236}">
                <a16:creationId xmlns:a16="http://schemas.microsoft.com/office/drawing/2014/main" id="{F74244EF-797E-4BB6-BAD5-5D220F5F416C}"/>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207875245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08FC3C-8464-414E-9E52-2CD3853D621A}"/>
              </a:ext>
            </a:extLst>
          </p:cNvPr>
          <p:cNvSpPr>
            <a:spLocks noGrp="1"/>
          </p:cNvSpPr>
          <p:nvPr>
            <p:ph type="title"/>
          </p:nvPr>
        </p:nvSpPr>
        <p:spPr/>
        <p:txBody>
          <a:bodyPr/>
          <a:lstStyle/>
          <a:p>
            <a:r>
              <a:rPr lang="en-US" dirty="0"/>
              <a:t>Context Manager</a:t>
            </a:r>
          </a:p>
        </p:txBody>
      </p:sp>
      <p:sp>
        <p:nvSpPr>
          <p:cNvPr id="3" name="Content Placeholder 2">
            <a:extLst>
              <a:ext uri="{FF2B5EF4-FFF2-40B4-BE49-F238E27FC236}">
                <a16:creationId xmlns:a16="http://schemas.microsoft.com/office/drawing/2014/main" id="{AA6F5F1E-1E47-468F-B3A8-D0D4FFD3FCD1}"/>
              </a:ext>
            </a:extLst>
          </p:cNvPr>
          <p:cNvSpPr>
            <a:spLocks noGrp="1"/>
          </p:cNvSpPr>
          <p:nvPr>
            <p:ph sz="half" idx="1"/>
          </p:nvPr>
        </p:nvSpPr>
        <p:spPr/>
        <p:txBody>
          <a:bodyPr/>
          <a:lstStyle/>
          <a:p>
            <a:r>
              <a:rPr lang="en-US" dirty="0"/>
              <a:t>A construct that safely disposes an object when the focus exists the “with” scope</a:t>
            </a:r>
          </a:p>
          <a:p>
            <a:r>
              <a:rPr lang="en-US" dirty="0"/>
              <a:t>Used to interact with databases (files, transactions, etc.)</a:t>
            </a:r>
          </a:p>
          <a:p>
            <a:r>
              <a:rPr lang="en-US" dirty="0"/>
              <a:t>It prevents to do harm to the documents and applications the code in interacting with</a:t>
            </a:r>
          </a:p>
        </p:txBody>
      </p:sp>
      <p:sp>
        <p:nvSpPr>
          <p:cNvPr id="4" name="Content Placeholder 3">
            <a:extLst>
              <a:ext uri="{FF2B5EF4-FFF2-40B4-BE49-F238E27FC236}">
                <a16:creationId xmlns:a16="http://schemas.microsoft.com/office/drawing/2014/main" id="{105060DD-5E1C-4752-8D27-1289AB48B092}"/>
              </a:ext>
            </a:extLst>
          </p:cNvPr>
          <p:cNvSpPr>
            <a:spLocks noGrp="1"/>
          </p:cNvSpPr>
          <p:nvPr>
            <p:ph sz="half" idx="2"/>
          </p:nvPr>
        </p:nvSpPr>
        <p:spPr/>
        <p:txBody>
          <a:bodyPr/>
          <a:lstStyle/>
          <a:p>
            <a:pPr marL="60001" indent="0">
              <a:buNone/>
            </a:pPr>
            <a:r>
              <a:rPr lang="en-US" dirty="0">
                <a:solidFill>
                  <a:srgbClr val="FF0000"/>
                </a:solidFill>
              </a:rPr>
              <a:t>with </a:t>
            </a:r>
            <a:r>
              <a:rPr lang="en-US" dirty="0"/>
              <a:t>Object</a:t>
            </a:r>
            <a:r>
              <a:rPr lang="en-US" dirty="0">
                <a:solidFill>
                  <a:srgbClr val="FF0000"/>
                </a:solidFill>
              </a:rPr>
              <a:t> </a:t>
            </a:r>
            <a:r>
              <a:rPr lang="en-US" dirty="0">
                <a:solidFill>
                  <a:schemeClr val="bg2">
                    <a:lumMod val="50000"/>
                  </a:schemeClr>
                </a:solidFill>
              </a:rPr>
              <a:t>as variable</a:t>
            </a:r>
            <a:r>
              <a:rPr lang="en-US" dirty="0"/>
              <a:t> </a:t>
            </a:r>
            <a:r>
              <a:rPr lang="en-US" dirty="0">
                <a:solidFill>
                  <a:srgbClr val="FF0000"/>
                </a:solidFill>
              </a:rPr>
              <a:t>:</a:t>
            </a:r>
          </a:p>
          <a:p>
            <a:pPr marL="60001" indent="0">
              <a:buNone/>
            </a:pPr>
            <a:r>
              <a:rPr lang="en-US" dirty="0">
                <a:solidFill>
                  <a:srgbClr val="FF0000"/>
                </a:solidFill>
              </a:rPr>
              <a:t>	</a:t>
            </a:r>
            <a:r>
              <a:rPr lang="en-US" dirty="0">
                <a:solidFill>
                  <a:schemeClr val="bg2">
                    <a:lumMod val="50000"/>
                  </a:schemeClr>
                </a:solidFill>
              </a:rPr>
              <a:t># do something to the Object</a:t>
            </a:r>
          </a:p>
          <a:p>
            <a:pPr marL="60001" indent="0">
              <a:buNone/>
            </a:pPr>
            <a:endParaRPr lang="en-US" dirty="0">
              <a:solidFill>
                <a:srgbClr val="FF0000"/>
              </a:solidFill>
            </a:endParaRPr>
          </a:p>
          <a:p>
            <a:pPr marL="60001" indent="0">
              <a:buNone/>
            </a:pPr>
            <a:r>
              <a:rPr lang="en-US" dirty="0">
                <a:solidFill>
                  <a:schemeClr val="bg2">
                    <a:lumMod val="50000"/>
                  </a:schemeClr>
                </a:solidFill>
              </a:rPr>
              <a:t># the Object will be safely disposed</a:t>
            </a:r>
          </a:p>
          <a:p>
            <a:pPr marL="0" indent="0">
              <a:buNone/>
            </a:pPr>
            <a:endParaRPr lang="en-US" dirty="0"/>
          </a:p>
        </p:txBody>
      </p:sp>
      <p:sp>
        <p:nvSpPr>
          <p:cNvPr id="5" name="Text Placeholder 4">
            <a:extLst>
              <a:ext uri="{FF2B5EF4-FFF2-40B4-BE49-F238E27FC236}">
                <a16:creationId xmlns:a16="http://schemas.microsoft.com/office/drawing/2014/main" id="{45B4716B-4036-4CCC-8666-93F0F493B758}"/>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1171334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394C36-C060-46F7-8FC2-2E49B4B9CD6D}"/>
              </a:ext>
            </a:extLst>
          </p:cNvPr>
          <p:cNvSpPr>
            <a:spLocks noGrp="1"/>
          </p:cNvSpPr>
          <p:nvPr>
            <p:ph type="title"/>
          </p:nvPr>
        </p:nvSpPr>
        <p:spPr/>
        <p:txBody>
          <a:bodyPr/>
          <a:lstStyle/>
          <a:p>
            <a:r>
              <a:rPr lang="en-US" dirty="0"/>
              <a:t>Debugging in Python for Dynamo</a:t>
            </a:r>
          </a:p>
        </p:txBody>
      </p:sp>
      <p:sp>
        <p:nvSpPr>
          <p:cNvPr id="3" name="Content Placeholder 2">
            <a:extLst>
              <a:ext uri="{FF2B5EF4-FFF2-40B4-BE49-F238E27FC236}">
                <a16:creationId xmlns:a16="http://schemas.microsoft.com/office/drawing/2014/main" id="{C110049C-A9A0-4C88-976B-A367F00AD2F1}"/>
              </a:ext>
            </a:extLst>
          </p:cNvPr>
          <p:cNvSpPr>
            <a:spLocks noGrp="1"/>
          </p:cNvSpPr>
          <p:nvPr>
            <p:ph sz="half" idx="1"/>
          </p:nvPr>
        </p:nvSpPr>
        <p:spPr/>
        <p:txBody>
          <a:bodyPr/>
          <a:lstStyle/>
          <a:p>
            <a:r>
              <a:rPr lang="en-US" dirty="0"/>
              <a:t>Traceback call with a reference to the line containing an Error or Exception</a:t>
            </a:r>
          </a:p>
          <a:p>
            <a:r>
              <a:rPr lang="en-US" dirty="0"/>
              <a:t>The name of the Exception gives an idea of what the problem might be</a:t>
            </a:r>
          </a:p>
          <a:p>
            <a:endParaRPr lang="en-US" dirty="0"/>
          </a:p>
          <a:p>
            <a:pPr marL="342900" indent="-342900">
              <a:buFont typeface="+mj-lt"/>
              <a:buAutoNum type="arabicPeriod"/>
            </a:pPr>
            <a:r>
              <a:rPr lang="en-US" dirty="0"/>
              <a:t>Syntax</a:t>
            </a:r>
          </a:p>
          <a:p>
            <a:pPr marL="342900" indent="-342900">
              <a:buFont typeface="+mj-lt"/>
              <a:buAutoNum type="arabicPeriod"/>
            </a:pPr>
            <a:r>
              <a:rPr lang="en-US" dirty="0"/>
              <a:t>Functions arguments</a:t>
            </a:r>
          </a:p>
          <a:p>
            <a:pPr marL="342900" indent="-342900">
              <a:buFont typeface="+mj-lt"/>
              <a:buAutoNum type="arabicPeriod"/>
            </a:pPr>
            <a:r>
              <a:rPr lang="en-US" dirty="0"/>
              <a:t>Instructions evaluation</a:t>
            </a:r>
          </a:p>
          <a:p>
            <a:pPr marL="342900" indent="-342900">
              <a:buFont typeface="+mj-lt"/>
              <a:buAutoNum type="arabicPeriod"/>
            </a:pPr>
            <a:r>
              <a:rPr lang="en-US" dirty="0"/>
              <a:t>Input values</a:t>
            </a:r>
          </a:p>
          <a:p>
            <a:endParaRPr lang="en-US" dirty="0"/>
          </a:p>
        </p:txBody>
      </p:sp>
      <p:sp>
        <p:nvSpPr>
          <p:cNvPr id="4" name="Content Placeholder 3">
            <a:extLst>
              <a:ext uri="{FF2B5EF4-FFF2-40B4-BE49-F238E27FC236}">
                <a16:creationId xmlns:a16="http://schemas.microsoft.com/office/drawing/2014/main" id="{3BB54DDA-1A68-4917-9309-6609A0B16A64}"/>
              </a:ext>
            </a:extLst>
          </p:cNvPr>
          <p:cNvSpPr>
            <a:spLocks noGrp="1"/>
          </p:cNvSpPr>
          <p:nvPr>
            <p:ph sz="half" idx="2"/>
          </p:nvPr>
        </p:nvSpPr>
        <p:spPr/>
        <p:txBody>
          <a:bodyPr/>
          <a:lstStyle/>
          <a:p>
            <a:endParaRPr lang="en-US"/>
          </a:p>
        </p:txBody>
      </p:sp>
      <p:sp>
        <p:nvSpPr>
          <p:cNvPr id="5" name="Text Placeholder 4">
            <a:extLst>
              <a:ext uri="{FF2B5EF4-FFF2-40B4-BE49-F238E27FC236}">
                <a16:creationId xmlns:a16="http://schemas.microsoft.com/office/drawing/2014/main" id="{6CD2AD3E-FEDF-49F0-ABDF-9D8A11A87736}"/>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143031623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39D8E9-AF50-465B-96E2-D890247D0C42}"/>
              </a:ext>
            </a:extLst>
          </p:cNvPr>
          <p:cNvSpPr>
            <a:spLocks noGrp="1"/>
          </p:cNvSpPr>
          <p:nvPr>
            <p:ph type="title"/>
          </p:nvPr>
        </p:nvSpPr>
        <p:spPr/>
        <p:txBody>
          <a:bodyPr/>
          <a:lstStyle/>
          <a:p>
            <a:r>
              <a:rPr lang="en-US" dirty="0"/>
              <a:t>Try / Except</a:t>
            </a:r>
          </a:p>
        </p:txBody>
      </p:sp>
      <p:sp>
        <p:nvSpPr>
          <p:cNvPr id="3" name="Content Placeholder 2">
            <a:extLst>
              <a:ext uri="{FF2B5EF4-FFF2-40B4-BE49-F238E27FC236}">
                <a16:creationId xmlns:a16="http://schemas.microsoft.com/office/drawing/2014/main" id="{336413A2-8103-4E92-8C17-5AA45BE5CE79}"/>
              </a:ext>
            </a:extLst>
          </p:cNvPr>
          <p:cNvSpPr>
            <a:spLocks noGrp="1"/>
          </p:cNvSpPr>
          <p:nvPr>
            <p:ph sz="half" idx="1"/>
          </p:nvPr>
        </p:nvSpPr>
        <p:spPr/>
        <p:txBody>
          <a:bodyPr/>
          <a:lstStyle/>
          <a:p>
            <a:r>
              <a:rPr lang="en-US" dirty="0"/>
              <a:t>The instructions in the “try” scope may fail</a:t>
            </a:r>
          </a:p>
          <a:p>
            <a:r>
              <a:rPr lang="en-US" dirty="0"/>
              <a:t>The “except” scopes can be introduced to catch and handle different scenarios</a:t>
            </a:r>
          </a:p>
          <a:p>
            <a:r>
              <a:rPr lang="en-US" dirty="0"/>
              <a:t>If the error type is not specified, all sorts of errors will be caught (even typos!)</a:t>
            </a:r>
          </a:p>
          <a:p>
            <a:r>
              <a:rPr lang="en-US" dirty="0"/>
              <a:t>Once the error is handled, the code can continue</a:t>
            </a:r>
          </a:p>
        </p:txBody>
      </p:sp>
      <p:sp>
        <p:nvSpPr>
          <p:cNvPr id="4" name="Content Placeholder 3">
            <a:extLst>
              <a:ext uri="{FF2B5EF4-FFF2-40B4-BE49-F238E27FC236}">
                <a16:creationId xmlns:a16="http://schemas.microsoft.com/office/drawing/2014/main" id="{1A54A30E-DDEB-44FD-829E-B3FE5226DBBC}"/>
              </a:ext>
            </a:extLst>
          </p:cNvPr>
          <p:cNvSpPr>
            <a:spLocks noGrp="1"/>
          </p:cNvSpPr>
          <p:nvPr>
            <p:ph sz="half" idx="2"/>
          </p:nvPr>
        </p:nvSpPr>
        <p:spPr/>
        <p:txBody>
          <a:bodyPr/>
          <a:lstStyle/>
          <a:p>
            <a:pPr marL="60001" indent="0">
              <a:buNone/>
            </a:pPr>
            <a:r>
              <a:rPr lang="en-US" dirty="0">
                <a:solidFill>
                  <a:srgbClr val="FF0000"/>
                </a:solidFill>
              </a:rPr>
              <a:t>try</a:t>
            </a:r>
            <a:r>
              <a:rPr lang="en-US" dirty="0"/>
              <a:t> </a:t>
            </a:r>
            <a:r>
              <a:rPr lang="en-US" dirty="0">
                <a:solidFill>
                  <a:srgbClr val="FF0000"/>
                </a:solidFill>
              </a:rPr>
              <a:t>:</a:t>
            </a:r>
          </a:p>
          <a:p>
            <a:pPr marL="60001" indent="0">
              <a:buNone/>
            </a:pPr>
            <a:r>
              <a:rPr lang="en-US" dirty="0"/>
              <a:t>	# try to do something</a:t>
            </a:r>
          </a:p>
          <a:p>
            <a:pPr marL="60001" indent="0">
              <a:buNone/>
            </a:pPr>
            <a:r>
              <a:rPr lang="en-US" dirty="0">
                <a:solidFill>
                  <a:srgbClr val="FF0000"/>
                </a:solidFill>
              </a:rPr>
              <a:t>except </a:t>
            </a:r>
            <a:r>
              <a:rPr lang="en-US" dirty="0"/>
              <a:t>Error1</a:t>
            </a:r>
            <a:r>
              <a:rPr lang="en-US" dirty="0">
                <a:solidFill>
                  <a:srgbClr val="FF0000"/>
                </a:solidFill>
              </a:rPr>
              <a:t> :</a:t>
            </a:r>
          </a:p>
          <a:p>
            <a:pPr marL="60001" indent="0">
              <a:buNone/>
            </a:pPr>
            <a:r>
              <a:rPr lang="en-US" dirty="0"/>
              <a:t>	# do this if Error1 is encountered</a:t>
            </a:r>
          </a:p>
          <a:p>
            <a:pPr marL="60001" indent="0">
              <a:buNone/>
            </a:pPr>
            <a:r>
              <a:rPr lang="en-US" dirty="0">
                <a:solidFill>
                  <a:srgbClr val="FF0000"/>
                </a:solidFill>
              </a:rPr>
              <a:t>except </a:t>
            </a:r>
            <a:r>
              <a:rPr lang="en-US" dirty="0"/>
              <a:t>Error2</a:t>
            </a:r>
            <a:r>
              <a:rPr lang="en-US" dirty="0">
                <a:solidFill>
                  <a:srgbClr val="FF0000"/>
                </a:solidFill>
              </a:rPr>
              <a:t> :</a:t>
            </a:r>
          </a:p>
          <a:p>
            <a:pPr marL="60001" indent="0">
              <a:buNone/>
            </a:pPr>
            <a:r>
              <a:rPr lang="en-US" dirty="0"/>
              <a:t>	# do this if Error2 is encountered</a:t>
            </a:r>
          </a:p>
          <a:p>
            <a:pPr marL="60001" indent="0">
              <a:buNone/>
            </a:pPr>
            <a:r>
              <a:rPr lang="en-US" dirty="0">
                <a:solidFill>
                  <a:srgbClr val="FF0000"/>
                </a:solidFill>
              </a:rPr>
              <a:t>except :</a:t>
            </a:r>
          </a:p>
          <a:p>
            <a:pPr marL="60001" indent="0">
              <a:buNone/>
            </a:pPr>
            <a:r>
              <a:rPr lang="en-US" dirty="0"/>
              <a:t>	# this catches all kinds of errors</a:t>
            </a:r>
          </a:p>
          <a:p>
            <a:endParaRPr lang="en-US" dirty="0"/>
          </a:p>
        </p:txBody>
      </p:sp>
      <p:sp>
        <p:nvSpPr>
          <p:cNvPr id="5" name="Text Placeholder 4">
            <a:extLst>
              <a:ext uri="{FF2B5EF4-FFF2-40B4-BE49-F238E27FC236}">
                <a16:creationId xmlns:a16="http://schemas.microsoft.com/office/drawing/2014/main" id="{4987EAB3-E9A1-4FBE-8B71-F93D878F6CD3}"/>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341664824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68D1B9-732A-45C7-B56B-855EC7B2AA52}"/>
              </a:ext>
            </a:extLst>
          </p:cNvPr>
          <p:cNvSpPr>
            <a:spLocks noGrp="1"/>
          </p:cNvSpPr>
          <p:nvPr>
            <p:ph type="title"/>
          </p:nvPr>
        </p:nvSpPr>
        <p:spPr/>
        <p:txBody>
          <a:bodyPr/>
          <a:lstStyle/>
          <a:p>
            <a:r>
              <a:rPr lang="en-US" dirty="0"/>
              <a:t>Built-In Exceptions</a:t>
            </a:r>
          </a:p>
        </p:txBody>
      </p:sp>
      <p:sp>
        <p:nvSpPr>
          <p:cNvPr id="3" name="Content Placeholder 2">
            <a:extLst>
              <a:ext uri="{FF2B5EF4-FFF2-40B4-BE49-F238E27FC236}">
                <a16:creationId xmlns:a16="http://schemas.microsoft.com/office/drawing/2014/main" id="{C90048E4-6985-431C-B79B-F17D01B095DA}"/>
              </a:ext>
            </a:extLst>
          </p:cNvPr>
          <p:cNvSpPr>
            <a:spLocks noGrp="1"/>
          </p:cNvSpPr>
          <p:nvPr>
            <p:ph sz="half" idx="1"/>
          </p:nvPr>
        </p:nvSpPr>
        <p:spPr/>
        <p:txBody>
          <a:bodyPr/>
          <a:lstStyle/>
          <a:p>
            <a:endParaRPr lang="en-US" dirty="0"/>
          </a:p>
        </p:txBody>
      </p:sp>
      <p:sp>
        <p:nvSpPr>
          <p:cNvPr id="4" name="Content Placeholder 3">
            <a:extLst>
              <a:ext uri="{FF2B5EF4-FFF2-40B4-BE49-F238E27FC236}">
                <a16:creationId xmlns:a16="http://schemas.microsoft.com/office/drawing/2014/main" id="{0C0147F3-0520-41A6-AFEF-8E17BF41D6D0}"/>
              </a:ext>
            </a:extLst>
          </p:cNvPr>
          <p:cNvSpPr>
            <a:spLocks noGrp="1"/>
          </p:cNvSpPr>
          <p:nvPr>
            <p:ph sz="half" idx="2"/>
          </p:nvPr>
        </p:nvSpPr>
        <p:spPr/>
        <p:txBody>
          <a:bodyPr/>
          <a:lstStyle/>
          <a:p>
            <a:endParaRPr lang="en-US"/>
          </a:p>
        </p:txBody>
      </p:sp>
      <p:sp>
        <p:nvSpPr>
          <p:cNvPr id="5" name="Text Placeholder 4">
            <a:extLst>
              <a:ext uri="{FF2B5EF4-FFF2-40B4-BE49-F238E27FC236}">
                <a16:creationId xmlns:a16="http://schemas.microsoft.com/office/drawing/2014/main" id="{A9B07E36-8FB9-4B6B-813D-6D40CE453FC0}"/>
              </a:ext>
            </a:extLst>
          </p:cNvPr>
          <p:cNvSpPr>
            <a:spLocks noGrp="1"/>
          </p:cNvSpPr>
          <p:nvPr>
            <p:ph type="body" sz="quarter" idx="10"/>
          </p:nvPr>
        </p:nvSpPr>
        <p:spPr/>
        <p:txBody>
          <a:bodyPr/>
          <a:lstStyle/>
          <a:p>
            <a:endParaRPr lang="en-US"/>
          </a:p>
        </p:txBody>
      </p:sp>
      <p:pic>
        <p:nvPicPr>
          <p:cNvPr id="6" name="Picture 2" descr="C:\Users\serrap\AppData\Local\Temp\SNAGHTML64f99c.PNG">
            <a:extLst>
              <a:ext uri="{FF2B5EF4-FFF2-40B4-BE49-F238E27FC236}">
                <a16:creationId xmlns:a16="http://schemas.microsoft.com/office/drawing/2014/main" id="{DA0BA0FC-513F-4300-A14D-537A1BD529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6775" y="1123950"/>
            <a:ext cx="7430450" cy="40059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081972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4C3F98-6089-41D3-A4F3-52F2C66D0F04}"/>
              </a:ext>
            </a:extLst>
          </p:cNvPr>
          <p:cNvSpPr>
            <a:spLocks noGrp="1"/>
          </p:cNvSpPr>
          <p:nvPr>
            <p:ph type="title"/>
          </p:nvPr>
        </p:nvSpPr>
        <p:spPr/>
        <p:txBody>
          <a:bodyPr/>
          <a:lstStyle/>
          <a:p>
            <a:r>
              <a:rPr lang="en-US" dirty="0"/>
              <a:t>Operating With Files</a:t>
            </a:r>
          </a:p>
        </p:txBody>
      </p:sp>
      <p:sp>
        <p:nvSpPr>
          <p:cNvPr id="3" name="Content Placeholder 2">
            <a:extLst>
              <a:ext uri="{FF2B5EF4-FFF2-40B4-BE49-F238E27FC236}">
                <a16:creationId xmlns:a16="http://schemas.microsoft.com/office/drawing/2014/main" id="{6CBFCCCA-0451-4004-BCF5-3D0665521E06}"/>
              </a:ext>
            </a:extLst>
          </p:cNvPr>
          <p:cNvSpPr>
            <a:spLocks noGrp="1"/>
          </p:cNvSpPr>
          <p:nvPr>
            <p:ph sz="half" idx="1"/>
          </p:nvPr>
        </p:nvSpPr>
        <p:spPr/>
        <p:txBody>
          <a:bodyPr/>
          <a:lstStyle/>
          <a:p>
            <a:r>
              <a:rPr lang="en-US" dirty="0"/>
              <a:t>Context manager to safely interact with files on the hard drive</a:t>
            </a:r>
          </a:p>
          <a:p>
            <a:r>
              <a:rPr lang="en-US" dirty="0" err="1"/>
              <a:t>OpenMode</a:t>
            </a:r>
            <a:r>
              <a:rPr lang="en-US" dirty="0"/>
              <a:t>:</a:t>
            </a:r>
          </a:p>
          <a:p>
            <a:pPr lvl="1"/>
            <a:r>
              <a:rPr lang="en-US" dirty="0"/>
              <a:t>Reading ‘r’</a:t>
            </a:r>
          </a:p>
          <a:p>
            <a:pPr lvl="1"/>
            <a:r>
              <a:rPr lang="en-US" dirty="0"/>
              <a:t>Writing ‘w’ (overrides the content)</a:t>
            </a:r>
          </a:p>
          <a:p>
            <a:pPr lvl="1"/>
            <a:r>
              <a:rPr lang="en-US" dirty="0"/>
              <a:t>Append ‘a’</a:t>
            </a:r>
          </a:p>
          <a:p>
            <a:r>
              <a:rPr lang="en-US" dirty="0"/>
              <a:t>‘ab+’ means appends with a binary format and it can also read from the source (+)</a:t>
            </a:r>
          </a:p>
          <a:p>
            <a:endParaRPr lang="en-US" dirty="0"/>
          </a:p>
        </p:txBody>
      </p:sp>
      <p:sp>
        <p:nvSpPr>
          <p:cNvPr id="4" name="Content Placeholder 3">
            <a:extLst>
              <a:ext uri="{FF2B5EF4-FFF2-40B4-BE49-F238E27FC236}">
                <a16:creationId xmlns:a16="http://schemas.microsoft.com/office/drawing/2014/main" id="{F3371F3B-458C-4022-94E9-7355B9569629}"/>
              </a:ext>
            </a:extLst>
          </p:cNvPr>
          <p:cNvSpPr>
            <a:spLocks noGrp="1"/>
          </p:cNvSpPr>
          <p:nvPr>
            <p:ph sz="half" idx="2"/>
          </p:nvPr>
        </p:nvSpPr>
        <p:spPr/>
        <p:txBody>
          <a:bodyPr/>
          <a:lstStyle/>
          <a:p>
            <a:pPr marL="60001" indent="0">
              <a:buNone/>
            </a:pPr>
            <a:r>
              <a:rPr lang="en-US" dirty="0">
                <a:solidFill>
                  <a:srgbClr val="FF0000"/>
                </a:solidFill>
              </a:rPr>
              <a:t>with open(</a:t>
            </a:r>
            <a:r>
              <a:rPr lang="en-US" dirty="0"/>
              <a:t>“</a:t>
            </a:r>
            <a:r>
              <a:rPr lang="en-US" dirty="0" err="1"/>
              <a:t>filepath</a:t>
            </a:r>
            <a:r>
              <a:rPr lang="en-US" dirty="0"/>
              <a:t>”, </a:t>
            </a:r>
            <a:r>
              <a:rPr lang="en-US" dirty="0" err="1"/>
              <a:t>OpenMode</a:t>
            </a:r>
            <a:r>
              <a:rPr lang="en-US" dirty="0">
                <a:solidFill>
                  <a:srgbClr val="FF0000"/>
                </a:solidFill>
              </a:rPr>
              <a:t>) as </a:t>
            </a:r>
            <a:r>
              <a:rPr lang="en-US" dirty="0"/>
              <a:t>f </a:t>
            </a:r>
            <a:r>
              <a:rPr lang="en-US" dirty="0">
                <a:solidFill>
                  <a:srgbClr val="FF0000"/>
                </a:solidFill>
              </a:rPr>
              <a:t>:</a:t>
            </a:r>
          </a:p>
          <a:p>
            <a:pPr marL="60001" indent="0">
              <a:buNone/>
            </a:pPr>
            <a:r>
              <a:rPr lang="en-US" dirty="0"/>
              <a:t>	# do something</a:t>
            </a:r>
          </a:p>
          <a:p>
            <a:pPr marL="60001" indent="0">
              <a:buNone/>
            </a:pPr>
            <a:endParaRPr lang="en-US" dirty="0"/>
          </a:p>
          <a:p>
            <a:pPr marL="60001" indent="0">
              <a:buNone/>
            </a:pPr>
            <a:endParaRPr lang="en-US" dirty="0"/>
          </a:p>
          <a:p>
            <a:pPr marL="60001" indent="0">
              <a:buNone/>
            </a:pPr>
            <a:r>
              <a:rPr lang="en-US" dirty="0" err="1"/>
              <a:t>File.readline</a:t>
            </a:r>
            <a:r>
              <a:rPr lang="en-US" dirty="0"/>
              <a:t>()</a:t>
            </a:r>
          </a:p>
          <a:p>
            <a:pPr marL="60001" indent="0">
              <a:buNone/>
            </a:pPr>
            <a:r>
              <a:rPr lang="en-US" dirty="0" err="1"/>
              <a:t>File.write</a:t>
            </a:r>
            <a:r>
              <a:rPr lang="en-US" dirty="0"/>
              <a:t>()</a:t>
            </a:r>
          </a:p>
          <a:p>
            <a:pPr marL="0" indent="0">
              <a:buNone/>
            </a:pPr>
            <a:endParaRPr lang="en-US" dirty="0"/>
          </a:p>
        </p:txBody>
      </p:sp>
      <p:sp>
        <p:nvSpPr>
          <p:cNvPr id="5" name="Text Placeholder 4">
            <a:extLst>
              <a:ext uri="{FF2B5EF4-FFF2-40B4-BE49-F238E27FC236}">
                <a16:creationId xmlns:a16="http://schemas.microsoft.com/office/drawing/2014/main" id="{6195D1C1-520E-4E3F-BA69-FD2EA1061B25}"/>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241941431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D49C81-6A6B-428E-BDD5-AEEED99C6454}"/>
              </a:ext>
            </a:extLst>
          </p:cNvPr>
          <p:cNvSpPr>
            <a:spLocks noGrp="1"/>
          </p:cNvSpPr>
          <p:nvPr>
            <p:ph type="title"/>
          </p:nvPr>
        </p:nvSpPr>
        <p:spPr/>
        <p:txBody>
          <a:bodyPr/>
          <a:lstStyle/>
          <a:p>
            <a:r>
              <a:rPr lang="en-US" dirty="0"/>
              <a:t>Operating with CSV files</a:t>
            </a:r>
          </a:p>
        </p:txBody>
      </p:sp>
      <p:sp>
        <p:nvSpPr>
          <p:cNvPr id="3" name="Content Placeholder 2">
            <a:extLst>
              <a:ext uri="{FF2B5EF4-FFF2-40B4-BE49-F238E27FC236}">
                <a16:creationId xmlns:a16="http://schemas.microsoft.com/office/drawing/2014/main" id="{24BF1046-3900-443C-A34E-E463659A3DEF}"/>
              </a:ext>
            </a:extLst>
          </p:cNvPr>
          <p:cNvSpPr>
            <a:spLocks noGrp="1"/>
          </p:cNvSpPr>
          <p:nvPr>
            <p:ph sz="half" idx="1"/>
          </p:nvPr>
        </p:nvSpPr>
        <p:spPr/>
        <p:txBody>
          <a:bodyPr/>
          <a:lstStyle/>
          <a:p>
            <a:r>
              <a:rPr lang="en-US" dirty="0"/>
              <a:t>csv module included with Python</a:t>
            </a:r>
          </a:p>
          <a:p>
            <a:r>
              <a:rPr lang="en-US" b="1" dirty="0" err="1"/>
              <a:t>csv.writer.writerow</a:t>
            </a:r>
            <a:r>
              <a:rPr lang="en-US" b="1" dirty="0"/>
              <a:t>()</a:t>
            </a:r>
            <a:r>
              <a:rPr lang="en-US" dirty="0"/>
              <a:t> takes a list of values and appends a row to the CSV file</a:t>
            </a:r>
          </a:p>
          <a:p>
            <a:r>
              <a:rPr lang="en-US" b="1" dirty="0" err="1"/>
              <a:t>csv.reader</a:t>
            </a:r>
            <a:r>
              <a:rPr lang="en-US" dirty="0"/>
              <a:t> returns a rank 2 array containing the rows</a:t>
            </a:r>
          </a:p>
          <a:p>
            <a:endParaRPr lang="en-US" dirty="0"/>
          </a:p>
        </p:txBody>
      </p:sp>
      <p:sp>
        <p:nvSpPr>
          <p:cNvPr id="5" name="Text Placeholder 4">
            <a:extLst>
              <a:ext uri="{FF2B5EF4-FFF2-40B4-BE49-F238E27FC236}">
                <a16:creationId xmlns:a16="http://schemas.microsoft.com/office/drawing/2014/main" id="{2A05395E-22CA-4E42-9EAE-23368F79113C}"/>
              </a:ext>
            </a:extLst>
          </p:cNvPr>
          <p:cNvSpPr>
            <a:spLocks noGrp="1"/>
          </p:cNvSpPr>
          <p:nvPr>
            <p:ph type="body" sz="quarter" idx="10"/>
          </p:nvPr>
        </p:nvSpPr>
        <p:spPr/>
        <p:txBody>
          <a:bodyPr/>
          <a:lstStyle/>
          <a:p>
            <a:endParaRPr lang="en-US"/>
          </a:p>
        </p:txBody>
      </p:sp>
      <p:pic>
        <p:nvPicPr>
          <p:cNvPr id="6" name="Picture 5">
            <a:extLst>
              <a:ext uri="{FF2B5EF4-FFF2-40B4-BE49-F238E27FC236}">
                <a16:creationId xmlns:a16="http://schemas.microsoft.com/office/drawing/2014/main" id="{652C8E3A-EDB7-42B1-803D-6F067E8B56B7}"/>
              </a:ext>
            </a:extLst>
          </p:cNvPr>
          <p:cNvPicPr>
            <a:picLocks noChangeAspect="1"/>
          </p:cNvPicPr>
          <p:nvPr/>
        </p:nvPicPr>
        <p:blipFill rotWithShape="1">
          <a:blip r:embed="rId2"/>
          <a:srcRect b="67806"/>
          <a:stretch/>
        </p:blipFill>
        <p:spPr>
          <a:xfrm>
            <a:off x="4467928" y="3067050"/>
            <a:ext cx="4371271" cy="942975"/>
          </a:xfrm>
          <a:prstGeom prst="rect">
            <a:avLst/>
          </a:prstGeom>
        </p:spPr>
      </p:pic>
      <p:sp>
        <p:nvSpPr>
          <p:cNvPr id="8" name="Rectangle 7">
            <a:extLst>
              <a:ext uri="{FF2B5EF4-FFF2-40B4-BE49-F238E27FC236}">
                <a16:creationId xmlns:a16="http://schemas.microsoft.com/office/drawing/2014/main" id="{EE17BB8E-A7D9-48E8-94F1-602FF11EFDC9}"/>
              </a:ext>
            </a:extLst>
          </p:cNvPr>
          <p:cNvSpPr/>
          <p:nvPr/>
        </p:nvSpPr>
        <p:spPr>
          <a:xfrm>
            <a:off x="4467928" y="3028723"/>
            <a:ext cx="3514929" cy="457200"/>
          </a:xfrm>
          <a:prstGeom prst="rect">
            <a:avLst/>
          </a:prstGeom>
          <a:no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a:p>
        </p:txBody>
      </p:sp>
      <p:pic>
        <p:nvPicPr>
          <p:cNvPr id="9" name="Picture 8">
            <a:extLst>
              <a:ext uri="{FF2B5EF4-FFF2-40B4-BE49-F238E27FC236}">
                <a16:creationId xmlns:a16="http://schemas.microsoft.com/office/drawing/2014/main" id="{A6CE9726-8B06-4AFB-BE68-62E91A7642D7}"/>
              </a:ext>
            </a:extLst>
          </p:cNvPr>
          <p:cNvPicPr>
            <a:picLocks noChangeAspect="1"/>
          </p:cNvPicPr>
          <p:nvPr/>
        </p:nvPicPr>
        <p:blipFill>
          <a:blip r:embed="rId3"/>
          <a:stretch>
            <a:fillRect/>
          </a:stretch>
        </p:blipFill>
        <p:spPr>
          <a:xfrm>
            <a:off x="4468701" y="1193402"/>
            <a:ext cx="4370499" cy="1692673"/>
          </a:xfrm>
          <a:prstGeom prst="rect">
            <a:avLst/>
          </a:prstGeom>
        </p:spPr>
      </p:pic>
      <p:sp>
        <p:nvSpPr>
          <p:cNvPr id="10" name="Rectangle 9">
            <a:extLst>
              <a:ext uri="{FF2B5EF4-FFF2-40B4-BE49-F238E27FC236}">
                <a16:creationId xmlns:a16="http://schemas.microsoft.com/office/drawing/2014/main" id="{B1C579EF-3132-4374-AB3E-D51687922217}"/>
              </a:ext>
            </a:extLst>
          </p:cNvPr>
          <p:cNvSpPr/>
          <p:nvPr/>
        </p:nvSpPr>
        <p:spPr>
          <a:xfrm>
            <a:off x="4467928" y="1200149"/>
            <a:ext cx="3609272" cy="911679"/>
          </a:xfrm>
          <a:prstGeom prst="rect">
            <a:avLst/>
          </a:prstGeom>
          <a:no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a:p>
        </p:txBody>
      </p:sp>
    </p:spTree>
    <p:extLst>
      <p:ext uri="{BB962C8B-B14F-4D97-AF65-F5344CB8AC3E}">
        <p14:creationId xmlns:p14="http://schemas.microsoft.com/office/powerpoint/2010/main" val="36540955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06942B-ADFD-4109-B4FE-E98620ED6763}"/>
              </a:ext>
            </a:extLst>
          </p:cNvPr>
          <p:cNvSpPr>
            <a:spLocks noGrp="1"/>
          </p:cNvSpPr>
          <p:nvPr>
            <p:ph type="title"/>
          </p:nvPr>
        </p:nvSpPr>
        <p:spPr/>
        <p:txBody>
          <a:bodyPr/>
          <a:lstStyle/>
          <a:p>
            <a:r>
              <a:rPr lang="en-US" dirty="0"/>
              <a:t>Operating with XML</a:t>
            </a:r>
          </a:p>
        </p:txBody>
      </p:sp>
      <p:sp>
        <p:nvSpPr>
          <p:cNvPr id="3" name="Content Placeholder 2">
            <a:extLst>
              <a:ext uri="{FF2B5EF4-FFF2-40B4-BE49-F238E27FC236}">
                <a16:creationId xmlns:a16="http://schemas.microsoft.com/office/drawing/2014/main" id="{85785E5F-E9BB-4A6C-B748-69484D186524}"/>
              </a:ext>
            </a:extLst>
          </p:cNvPr>
          <p:cNvSpPr>
            <a:spLocks noGrp="1"/>
          </p:cNvSpPr>
          <p:nvPr>
            <p:ph sz="half" idx="1"/>
          </p:nvPr>
        </p:nvSpPr>
        <p:spPr/>
        <p:txBody>
          <a:bodyPr/>
          <a:lstStyle/>
          <a:p>
            <a:endParaRPr lang="en-US" dirty="0"/>
          </a:p>
        </p:txBody>
      </p:sp>
      <p:sp>
        <p:nvSpPr>
          <p:cNvPr id="4" name="Content Placeholder 3">
            <a:extLst>
              <a:ext uri="{FF2B5EF4-FFF2-40B4-BE49-F238E27FC236}">
                <a16:creationId xmlns:a16="http://schemas.microsoft.com/office/drawing/2014/main" id="{A8E677FB-7007-4542-AEBE-FA3729C3C4CE}"/>
              </a:ext>
            </a:extLst>
          </p:cNvPr>
          <p:cNvSpPr>
            <a:spLocks noGrp="1"/>
          </p:cNvSpPr>
          <p:nvPr>
            <p:ph sz="half" idx="2"/>
          </p:nvPr>
        </p:nvSpPr>
        <p:spPr/>
        <p:txBody>
          <a:bodyPr/>
          <a:lstStyle/>
          <a:p>
            <a:endParaRPr lang="en-US"/>
          </a:p>
        </p:txBody>
      </p:sp>
      <p:sp>
        <p:nvSpPr>
          <p:cNvPr id="5" name="Text Placeholder 4">
            <a:extLst>
              <a:ext uri="{FF2B5EF4-FFF2-40B4-BE49-F238E27FC236}">
                <a16:creationId xmlns:a16="http://schemas.microsoft.com/office/drawing/2014/main" id="{043519E9-98EE-413F-A894-51B38E134B64}"/>
              </a:ext>
            </a:extLst>
          </p:cNvPr>
          <p:cNvSpPr>
            <a:spLocks noGrp="1"/>
          </p:cNvSpPr>
          <p:nvPr>
            <p:ph type="body" sz="quarter" idx="10"/>
          </p:nvPr>
        </p:nvSpPr>
        <p:spPr/>
        <p:txBody>
          <a:bodyPr/>
          <a:lstStyle/>
          <a:p>
            <a:r>
              <a:rPr lang="en-US" dirty="0"/>
              <a:t>Extensible Markup Language</a:t>
            </a:r>
          </a:p>
          <a:p>
            <a:endParaRPr lang="en-US" dirty="0"/>
          </a:p>
        </p:txBody>
      </p:sp>
      <p:grpSp>
        <p:nvGrpSpPr>
          <p:cNvPr id="17" name="Group 16">
            <a:extLst>
              <a:ext uri="{FF2B5EF4-FFF2-40B4-BE49-F238E27FC236}">
                <a16:creationId xmlns:a16="http://schemas.microsoft.com/office/drawing/2014/main" id="{866C5AA1-0CD0-4A55-8DA9-2C9698F7A841}"/>
              </a:ext>
            </a:extLst>
          </p:cNvPr>
          <p:cNvGrpSpPr/>
          <p:nvPr/>
        </p:nvGrpSpPr>
        <p:grpSpPr>
          <a:xfrm>
            <a:off x="114550" y="1594529"/>
            <a:ext cx="8788776" cy="2949443"/>
            <a:chOff x="114550" y="941387"/>
            <a:chExt cx="8788776" cy="2949443"/>
          </a:xfrm>
        </p:grpSpPr>
        <p:pic>
          <p:nvPicPr>
            <p:cNvPr id="18" name="Picture 17">
              <a:extLst>
                <a:ext uri="{FF2B5EF4-FFF2-40B4-BE49-F238E27FC236}">
                  <a16:creationId xmlns:a16="http://schemas.microsoft.com/office/drawing/2014/main" id="{E2DC29F2-72EF-4983-8CC4-2868F5238862}"/>
                </a:ext>
              </a:extLst>
            </p:cNvPr>
            <p:cNvPicPr>
              <a:picLocks noChangeAspect="1"/>
            </p:cNvPicPr>
            <p:nvPr/>
          </p:nvPicPr>
          <p:blipFill rotWithShape="1">
            <a:blip r:embed="rId3"/>
            <a:srcRect r="23839"/>
            <a:stretch/>
          </p:blipFill>
          <p:spPr>
            <a:xfrm>
              <a:off x="114550" y="941387"/>
              <a:ext cx="8774077" cy="2949443"/>
            </a:xfrm>
            <a:prstGeom prst="rect">
              <a:avLst/>
            </a:prstGeom>
          </p:spPr>
        </p:pic>
        <p:sp>
          <p:nvSpPr>
            <p:cNvPr id="19" name="Rectangle 18">
              <a:extLst>
                <a:ext uri="{FF2B5EF4-FFF2-40B4-BE49-F238E27FC236}">
                  <a16:creationId xmlns:a16="http://schemas.microsoft.com/office/drawing/2014/main" id="{B485B930-EB2B-405B-AD54-48A0E125A625}"/>
                </a:ext>
              </a:extLst>
            </p:cNvPr>
            <p:cNvSpPr/>
            <p:nvPr/>
          </p:nvSpPr>
          <p:spPr>
            <a:xfrm>
              <a:off x="1127234" y="1253359"/>
              <a:ext cx="3247697" cy="141889"/>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050FB728-DC72-48DE-B49D-B4BD1762D27B}"/>
                </a:ext>
              </a:extLst>
            </p:cNvPr>
            <p:cNvSpPr/>
            <p:nvPr/>
          </p:nvSpPr>
          <p:spPr>
            <a:xfrm>
              <a:off x="898634" y="1725777"/>
              <a:ext cx="662152" cy="126124"/>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A9F1692A-4F8B-465A-93C7-25BC20DC0C95}"/>
                </a:ext>
              </a:extLst>
            </p:cNvPr>
            <p:cNvSpPr/>
            <p:nvPr/>
          </p:nvSpPr>
          <p:spPr>
            <a:xfrm>
              <a:off x="898634" y="3113690"/>
              <a:ext cx="772510" cy="126124"/>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C83E293-CFF5-4934-8FFE-A707A5FBCCBB}"/>
                </a:ext>
              </a:extLst>
            </p:cNvPr>
            <p:cNvSpPr/>
            <p:nvPr/>
          </p:nvSpPr>
          <p:spPr>
            <a:xfrm>
              <a:off x="4004441" y="1725777"/>
              <a:ext cx="993228" cy="126124"/>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5D093945-C248-4A36-BA67-184362D75E48}"/>
                </a:ext>
              </a:extLst>
            </p:cNvPr>
            <p:cNvSpPr/>
            <p:nvPr/>
          </p:nvSpPr>
          <p:spPr>
            <a:xfrm>
              <a:off x="1820917" y="2317531"/>
              <a:ext cx="2278117" cy="165538"/>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A84D8E72-38B1-4922-A0DF-4549A81E2ABE}"/>
                </a:ext>
              </a:extLst>
            </p:cNvPr>
            <p:cNvGrpSpPr/>
            <p:nvPr/>
          </p:nvGrpSpPr>
          <p:grpSpPr>
            <a:xfrm>
              <a:off x="5222078" y="981716"/>
              <a:ext cx="3681248" cy="2258098"/>
              <a:chOff x="5222078" y="596728"/>
              <a:chExt cx="3681248" cy="2258098"/>
            </a:xfrm>
          </p:grpSpPr>
          <p:sp>
            <p:nvSpPr>
              <p:cNvPr id="25" name="TextBox 24">
                <a:extLst>
                  <a:ext uri="{FF2B5EF4-FFF2-40B4-BE49-F238E27FC236}">
                    <a16:creationId xmlns:a16="http://schemas.microsoft.com/office/drawing/2014/main" id="{C0A4B379-A44A-483A-BCE4-364CF1085E63}"/>
                  </a:ext>
                </a:extLst>
              </p:cNvPr>
              <p:cNvSpPr txBox="1"/>
              <p:nvPr/>
            </p:nvSpPr>
            <p:spPr>
              <a:xfrm>
                <a:off x="5222078" y="596728"/>
                <a:ext cx="3681248" cy="2258098"/>
              </a:xfrm>
              <a:custGeom>
                <a:avLst/>
                <a:gdLst>
                  <a:gd name="connsiteX0" fmla="*/ 0 w 3665483"/>
                  <a:gd name="connsiteY0" fmla="*/ 0 h 3937126"/>
                  <a:gd name="connsiteX1" fmla="*/ 3665483 w 3665483"/>
                  <a:gd name="connsiteY1" fmla="*/ 0 h 3937126"/>
                  <a:gd name="connsiteX2" fmla="*/ 3665483 w 3665483"/>
                  <a:gd name="connsiteY2" fmla="*/ 3937126 h 3937126"/>
                  <a:gd name="connsiteX3" fmla="*/ 0 w 3665483"/>
                  <a:gd name="connsiteY3" fmla="*/ 3937126 h 3937126"/>
                  <a:gd name="connsiteX4" fmla="*/ 0 w 3665483"/>
                  <a:gd name="connsiteY4" fmla="*/ 0 h 3937126"/>
                  <a:gd name="connsiteX0" fmla="*/ 7883 w 3673366"/>
                  <a:gd name="connsiteY0" fmla="*/ 0 h 3937126"/>
                  <a:gd name="connsiteX1" fmla="*/ 3673366 w 3673366"/>
                  <a:gd name="connsiteY1" fmla="*/ 0 h 3937126"/>
                  <a:gd name="connsiteX2" fmla="*/ 3673366 w 3673366"/>
                  <a:gd name="connsiteY2" fmla="*/ 3937126 h 3937126"/>
                  <a:gd name="connsiteX3" fmla="*/ 0 w 3673366"/>
                  <a:gd name="connsiteY3" fmla="*/ 2258098 h 3937126"/>
                  <a:gd name="connsiteX4" fmla="*/ 7883 w 3673366"/>
                  <a:gd name="connsiteY4" fmla="*/ 0 h 3937126"/>
                  <a:gd name="connsiteX0" fmla="*/ 7883 w 3681248"/>
                  <a:gd name="connsiteY0" fmla="*/ 0 h 2258098"/>
                  <a:gd name="connsiteX1" fmla="*/ 3673366 w 3681248"/>
                  <a:gd name="connsiteY1" fmla="*/ 0 h 2258098"/>
                  <a:gd name="connsiteX2" fmla="*/ 3681248 w 3681248"/>
                  <a:gd name="connsiteY2" fmla="*/ 2250216 h 2258098"/>
                  <a:gd name="connsiteX3" fmla="*/ 0 w 3681248"/>
                  <a:gd name="connsiteY3" fmla="*/ 2258098 h 2258098"/>
                  <a:gd name="connsiteX4" fmla="*/ 7883 w 3681248"/>
                  <a:gd name="connsiteY4" fmla="*/ 0 h 2258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81248" h="2258098">
                    <a:moveTo>
                      <a:pt x="7883" y="0"/>
                    </a:moveTo>
                    <a:lnTo>
                      <a:pt x="3673366" y="0"/>
                    </a:lnTo>
                    <a:cubicBezTo>
                      <a:pt x="3675993" y="750072"/>
                      <a:pt x="3678621" y="1500144"/>
                      <a:pt x="3681248" y="2250216"/>
                    </a:cubicBezTo>
                    <a:lnTo>
                      <a:pt x="0" y="2258098"/>
                    </a:lnTo>
                    <a:cubicBezTo>
                      <a:pt x="2628" y="1505399"/>
                      <a:pt x="5255" y="752699"/>
                      <a:pt x="7883" y="0"/>
                    </a:cubicBezTo>
                    <a:close/>
                  </a:path>
                </a:pathLst>
              </a:custGeom>
            </p:spPr>
            <p:style>
              <a:lnRef idx="2">
                <a:schemeClr val="dk1"/>
              </a:lnRef>
              <a:fillRef idx="1">
                <a:schemeClr val="lt1"/>
              </a:fillRef>
              <a:effectRef idx="0">
                <a:schemeClr val="dk1"/>
              </a:effectRef>
              <a:fontRef idx="minor">
                <a:schemeClr val="dk1"/>
              </a:fontRef>
            </p:style>
            <p:txBody>
              <a:bodyPr wrap="square" rtlCol="0">
                <a:spAutoFit/>
              </a:bodyPr>
              <a:lstStyle/>
              <a:p>
                <a:endParaRPr lang="en-US" dirty="0"/>
              </a:p>
            </p:txBody>
          </p:sp>
          <p:sp>
            <p:nvSpPr>
              <p:cNvPr id="26" name="Rectangle 25">
                <a:extLst>
                  <a:ext uri="{FF2B5EF4-FFF2-40B4-BE49-F238E27FC236}">
                    <a16:creationId xmlns:a16="http://schemas.microsoft.com/office/drawing/2014/main" id="{D57FC65E-CDA5-4FB4-9DD3-F4AD5B77074D}"/>
                  </a:ext>
                </a:extLst>
              </p:cNvPr>
              <p:cNvSpPr/>
              <p:nvPr/>
            </p:nvSpPr>
            <p:spPr>
              <a:xfrm>
                <a:off x="5355021" y="851447"/>
                <a:ext cx="943304" cy="318540"/>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F2046282-EBBB-4CE2-9F5B-F368D312515E}"/>
                  </a:ext>
                </a:extLst>
              </p:cNvPr>
              <p:cNvSpPr txBox="1"/>
              <p:nvPr/>
            </p:nvSpPr>
            <p:spPr>
              <a:xfrm>
                <a:off x="6408682" y="853171"/>
                <a:ext cx="2031375" cy="369332"/>
              </a:xfrm>
              <a:prstGeom prst="rect">
                <a:avLst/>
              </a:prstGeom>
              <a:noFill/>
            </p:spPr>
            <p:txBody>
              <a:bodyPr wrap="square" rtlCol="0">
                <a:spAutoFit/>
              </a:bodyPr>
              <a:lstStyle/>
              <a:p>
                <a:r>
                  <a:rPr lang="en-US" dirty="0"/>
                  <a:t>XML Namespace</a:t>
                </a:r>
              </a:p>
            </p:txBody>
          </p:sp>
          <p:sp>
            <p:nvSpPr>
              <p:cNvPr id="28" name="Rectangle 27">
                <a:extLst>
                  <a:ext uri="{FF2B5EF4-FFF2-40B4-BE49-F238E27FC236}">
                    <a16:creationId xmlns:a16="http://schemas.microsoft.com/office/drawing/2014/main" id="{13AE0DBA-7840-4328-A63D-268E41070B3A}"/>
                  </a:ext>
                </a:extLst>
              </p:cNvPr>
              <p:cNvSpPr/>
              <p:nvPr/>
            </p:nvSpPr>
            <p:spPr>
              <a:xfrm>
                <a:off x="5355021" y="1323098"/>
                <a:ext cx="943304" cy="31854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C1D50760-13AD-465A-8D2A-48519A4660FE}"/>
                  </a:ext>
                </a:extLst>
              </p:cNvPr>
              <p:cNvSpPr txBox="1"/>
              <p:nvPr/>
            </p:nvSpPr>
            <p:spPr>
              <a:xfrm>
                <a:off x="6408683" y="1324822"/>
                <a:ext cx="1791888" cy="369332"/>
              </a:xfrm>
              <a:prstGeom prst="rect">
                <a:avLst/>
              </a:prstGeom>
              <a:noFill/>
            </p:spPr>
            <p:txBody>
              <a:bodyPr wrap="square" rtlCol="0">
                <a:spAutoFit/>
              </a:bodyPr>
              <a:lstStyle/>
              <a:p>
                <a:r>
                  <a:rPr lang="en-US" dirty="0"/>
                  <a:t>XML Element</a:t>
                </a:r>
              </a:p>
            </p:txBody>
          </p:sp>
          <p:sp>
            <p:nvSpPr>
              <p:cNvPr id="30" name="Rectangle 29">
                <a:extLst>
                  <a:ext uri="{FF2B5EF4-FFF2-40B4-BE49-F238E27FC236}">
                    <a16:creationId xmlns:a16="http://schemas.microsoft.com/office/drawing/2014/main" id="{BD868D39-7F79-48A8-A9A0-7FF84F099A4B}"/>
                  </a:ext>
                </a:extLst>
              </p:cNvPr>
              <p:cNvSpPr/>
              <p:nvPr/>
            </p:nvSpPr>
            <p:spPr>
              <a:xfrm>
                <a:off x="5355021" y="1779739"/>
                <a:ext cx="943304" cy="318540"/>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1E7BBDAE-B18B-4997-A53D-632B4543878C}"/>
                  </a:ext>
                </a:extLst>
              </p:cNvPr>
              <p:cNvSpPr txBox="1"/>
              <p:nvPr/>
            </p:nvSpPr>
            <p:spPr>
              <a:xfrm>
                <a:off x="6408683" y="1781463"/>
                <a:ext cx="1253358" cy="300082"/>
              </a:xfrm>
              <a:prstGeom prst="rect">
                <a:avLst/>
              </a:prstGeom>
              <a:noFill/>
            </p:spPr>
            <p:txBody>
              <a:bodyPr wrap="square" rtlCol="0">
                <a:spAutoFit/>
              </a:bodyPr>
              <a:lstStyle/>
              <a:p>
                <a:r>
                  <a:rPr lang="en-US" dirty="0"/>
                  <a:t>Attribute</a:t>
                </a:r>
              </a:p>
            </p:txBody>
          </p:sp>
          <p:sp>
            <p:nvSpPr>
              <p:cNvPr id="32" name="Rectangle 31">
                <a:extLst>
                  <a:ext uri="{FF2B5EF4-FFF2-40B4-BE49-F238E27FC236}">
                    <a16:creationId xmlns:a16="http://schemas.microsoft.com/office/drawing/2014/main" id="{72A3E6B7-B469-4CD4-B738-1E781D8B2712}"/>
                  </a:ext>
                </a:extLst>
              </p:cNvPr>
              <p:cNvSpPr/>
              <p:nvPr/>
            </p:nvSpPr>
            <p:spPr>
              <a:xfrm>
                <a:off x="5355021" y="2258196"/>
                <a:ext cx="943304" cy="318540"/>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793BBF0C-0C5D-4AB5-8FA2-426FB8DA8E89}"/>
                  </a:ext>
                </a:extLst>
              </p:cNvPr>
              <p:cNvSpPr txBox="1"/>
              <p:nvPr/>
            </p:nvSpPr>
            <p:spPr>
              <a:xfrm>
                <a:off x="6408683" y="2259920"/>
                <a:ext cx="1253358" cy="300082"/>
              </a:xfrm>
              <a:prstGeom prst="rect">
                <a:avLst/>
              </a:prstGeom>
              <a:noFill/>
            </p:spPr>
            <p:txBody>
              <a:bodyPr wrap="square" rtlCol="0">
                <a:spAutoFit/>
              </a:bodyPr>
              <a:lstStyle/>
              <a:p>
                <a:r>
                  <a:rPr lang="en-US" dirty="0" err="1"/>
                  <a:t>InnerText</a:t>
                </a:r>
                <a:endParaRPr lang="en-US" dirty="0"/>
              </a:p>
            </p:txBody>
          </p:sp>
        </p:grpSp>
      </p:grpSp>
    </p:spTree>
    <p:extLst>
      <p:ext uri="{BB962C8B-B14F-4D97-AF65-F5344CB8AC3E}">
        <p14:creationId xmlns:p14="http://schemas.microsoft.com/office/powerpoint/2010/main" val="410985112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a:t>Anatomy of a Node</a:t>
            </a:r>
          </a:p>
        </p:txBody>
      </p:sp>
      <p:pic>
        <p:nvPicPr>
          <p:cNvPr id="8" name="Content Placeholder 3"/>
          <p:cNvPicPr>
            <a:picLocks noGrp="1" noChangeAspect="1"/>
          </p:cNvPicPr>
          <p:nvPr>
            <p:ph idx="1"/>
          </p:nvPr>
        </p:nvPicPr>
        <p:blipFill>
          <a:blip r:embed="rId3">
            <a:clrChange>
              <a:clrFrom>
                <a:srgbClr val="F9F9F9"/>
              </a:clrFrom>
              <a:clrTo>
                <a:srgbClr val="F9F9F9">
                  <a:alpha val="0"/>
                </a:srgbClr>
              </a:clrTo>
            </a:clrChange>
          </a:blip>
          <a:stretch>
            <a:fillRect/>
          </a:stretch>
        </p:blipFill>
        <p:spPr>
          <a:xfrm>
            <a:off x="1062476" y="1267050"/>
            <a:ext cx="7019048" cy="3600000"/>
          </a:xfrm>
          <a:prstGeom prst="rect">
            <a:avLst/>
          </a:prstGeom>
        </p:spPr>
      </p:pic>
      <p:sp>
        <p:nvSpPr>
          <p:cNvPr id="2" name="Text Placeholder 1">
            <a:extLst>
              <a:ext uri="{FF2B5EF4-FFF2-40B4-BE49-F238E27FC236}">
                <a16:creationId xmlns:a16="http://schemas.microsoft.com/office/drawing/2014/main" id="{C379B9DB-0789-4DA9-B527-1092A8570D33}"/>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72153190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12CDA0-BFA4-432C-8FC1-DA7176D02785}"/>
              </a:ext>
            </a:extLst>
          </p:cNvPr>
          <p:cNvSpPr>
            <a:spLocks noGrp="1"/>
          </p:cNvSpPr>
          <p:nvPr>
            <p:ph type="title"/>
          </p:nvPr>
        </p:nvSpPr>
        <p:spPr/>
        <p:txBody>
          <a:bodyPr/>
          <a:lstStyle/>
          <a:p>
            <a:r>
              <a:rPr lang="en-US" dirty="0"/>
              <a:t>Python XML module | </a:t>
            </a:r>
            <a:r>
              <a:rPr lang="en-US" dirty="0">
                <a:solidFill>
                  <a:schemeClr val="bg2">
                    <a:lumMod val="50000"/>
                  </a:schemeClr>
                </a:solidFill>
              </a:rPr>
              <a:t>Element Tree</a:t>
            </a:r>
          </a:p>
        </p:txBody>
      </p:sp>
      <p:sp>
        <p:nvSpPr>
          <p:cNvPr id="3" name="Content Placeholder 2">
            <a:extLst>
              <a:ext uri="{FF2B5EF4-FFF2-40B4-BE49-F238E27FC236}">
                <a16:creationId xmlns:a16="http://schemas.microsoft.com/office/drawing/2014/main" id="{32DCE686-3057-4683-A7E9-356C5959BE7D}"/>
              </a:ext>
            </a:extLst>
          </p:cNvPr>
          <p:cNvSpPr>
            <a:spLocks noGrp="1"/>
          </p:cNvSpPr>
          <p:nvPr>
            <p:ph sz="half" idx="1"/>
          </p:nvPr>
        </p:nvSpPr>
        <p:spPr/>
        <p:txBody>
          <a:bodyPr/>
          <a:lstStyle/>
          <a:p>
            <a:r>
              <a:rPr lang="en-US" dirty="0"/>
              <a:t>Built-in module </a:t>
            </a:r>
            <a:r>
              <a:rPr lang="en-US" dirty="0" err="1"/>
              <a:t>xml.etree.ElementTree</a:t>
            </a:r>
            <a:endParaRPr lang="en-US" dirty="0"/>
          </a:p>
          <a:p>
            <a:r>
              <a:rPr lang="en-US" dirty="0"/>
              <a:t>Parse a file from source or string</a:t>
            </a:r>
          </a:p>
          <a:p>
            <a:r>
              <a:rPr lang="en-US" dirty="0"/>
              <a:t>Find elements by tag</a:t>
            </a:r>
          </a:p>
          <a:p>
            <a:endParaRPr lang="en-US" dirty="0"/>
          </a:p>
        </p:txBody>
      </p:sp>
      <p:sp>
        <p:nvSpPr>
          <p:cNvPr id="4" name="Content Placeholder 3">
            <a:extLst>
              <a:ext uri="{FF2B5EF4-FFF2-40B4-BE49-F238E27FC236}">
                <a16:creationId xmlns:a16="http://schemas.microsoft.com/office/drawing/2014/main" id="{7DAD139A-2F49-4B8C-A6DD-BF42DA937AD7}"/>
              </a:ext>
            </a:extLst>
          </p:cNvPr>
          <p:cNvSpPr>
            <a:spLocks noGrp="1"/>
          </p:cNvSpPr>
          <p:nvPr>
            <p:ph sz="half" idx="2"/>
          </p:nvPr>
        </p:nvSpPr>
        <p:spPr/>
        <p:txBody>
          <a:bodyPr/>
          <a:lstStyle/>
          <a:p>
            <a:r>
              <a:rPr lang="en-US" dirty="0"/>
              <a:t>Get and Set attributes of existing XML elements</a:t>
            </a:r>
          </a:p>
          <a:p>
            <a:r>
              <a:rPr lang="en-US" dirty="0"/>
              <a:t>Get and Set elements text</a:t>
            </a:r>
          </a:p>
          <a:p>
            <a:r>
              <a:rPr lang="en-US" dirty="0"/>
              <a:t>Create new </a:t>
            </a:r>
            <a:r>
              <a:rPr lang="en-US" dirty="0" err="1"/>
              <a:t>SubElements</a:t>
            </a:r>
            <a:endParaRPr lang="en-US" dirty="0"/>
          </a:p>
          <a:p>
            <a:pPr marL="0" indent="0">
              <a:buNone/>
            </a:pPr>
            <a:endParaRPr lang="en-US" dirty="0"/>
          </a:p>
        </p:txBody>
      </p:sp>
      <p:sp>
        <p:nvSpPr>
          <p:cNvPr id="5" name="Text Placeholder 4">
            <a:extLst>
              <a:ext uri="{FF2B5EF4-FFF2-40B4-BE49-F238E27FC236}">
                <a16:creationId xmlns:a16="http://schemas.microsoft.com/office/drawing/2014/main" id="{858E2D0B-50F4-407F-B809-93E42C1343BB}"/>
              </a:ext>
            </a:extLst>
          </p:cNvPr>
          <p:cNvSpPr>
            <a:spLocks noGrp="1"/>
          </p:cNvSpPr>
          <p:nvPr>
            <p:ph type="body" sz="quarter" idx="10"/>
          </p:nvPr>
        </p:nvSpPr>
        <p:spPr/>
        <p:txBody>
          <a:bodyPr/>
          <a:lstStyle/>
          <a:p>
            <a:endParaRPr lang="en-US"/>
          </a:p>
        </p:txBody>
      </p:sp>
      <p:pic>
        <p:nvPicPr>
          <p:cNvPr id="6" name="Picture 5">
            <a:extLst>
              <a:ext uri="{FF2B5EF4-FFF2-40B4-BE49-F238E27FC236}">
                <a16:creationId xmlns:a16="http://schemas.microsoft.com/office/drawing/2014/main" id="{805769AC-4151-4137-9B6D-55C8682CB645}"/>
              </a:ext>
            </a:extLst>
          </p:cNvPr>
          <p:cNvPicPr>
            <a:picLocks noChangeAspect="1"/>
          </p:cNvPicPr>
          <p:nvPr/>
        </p:nvPicPr>
        <p:blipFill>
          <a:blip r:embed="rId2"/>
          <a:stretch>
            <a:fillRect/>
          </a:stretch>
        </p:blipFill>
        <p:spPr>
          <a:xfrm>
            <a:off x="573315" y="2564592"/>
            <a:ext cx="7997371" cy="2375708"/>
          </a:xfrm>
          <a:prstGeom prst="rect">
            <a:avLst/>
          </a:prstGeom>
        </p:spPr>
      </p:pic>
    </p:spTree>
    <p:extLst>
      <p:ext uri="{BB962C8B-B14F-4D97-AF65-F5344CB8AC3E}">
        <p14:creationId xmlns:p14="http://schemas.microsoft.com/office/powerpoint/2010/main" val="232987957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C6A4E-E50B-4326-A159-97E7683EF348}"/>
              </a:ext>
            </a:extLst>
          </p:cNvPr>
          <p:cNvSpPr>
            <a:spLocks noGrp="1"/>
          </p:cNvSpPr>
          <p:nvPr>
            <p:ph type="title"/>
          </p:nvPr>
        </p:nvSpPr>
        <p:spPr/>
        <p:txBody>
          <a:bodyPr/>
          <a:lstStyle/>
          <a:p>
            <a:r>
              <a:rPr lang="en-US" dirty="0"/>
              <a:t>Reading and Writing XML | </a:t>
            </a:r>
            <a:r>
              <a:rPr lang="en-US" dirty="0" err="1">
                <a:solidFill>
                  <a:schemeClr val="bg2">
                    <a:lumMod val="50000"/>
                  </a:schemeClr>
                </a:solidFill>
              </a:rPr>
              <a:t>System.Xml</a:t>
            </a:r>
            <a:endParaRPr lang="en-US" dirty="0">
              <a:solidFill>
                <a:schemeClr val="bg2">
                  <a:lumMod val="50000"/>
                </a:schemeClr>
              </a:solidFill>
            </a:endParaRPr>
          </a:p>
        </p:txBody>
      </p:sp>
      <p:sp>
        <p:nvSpPr>
          <p:cNvPr id="3" name="Content Placeholder 2">
            <a:extLst>
              <a:ext uri="{FF2B5EF4-FFF2-40B4-BE49-F238E27FC236}">
                <a16:creationId xmlns:a16="http://schemas.microsoft.com/office/drawing/2014/main" id="{8A676AB9-DD5E-4E78-B964-465845A52788}"/>
              </a:ext>
            </a:extLst>
          </p:cNvPr>
          <p:cNvSpPr>
            <a:spLocks noGrp="1"/>
          </p:cNvSpPr>
          <p:nvPr>
            <p:ph sz="half" idx="1"/>
          </p:nvPr>
        </p:nvSpPr>
        <p:spPr/>
        <p:txBody>
          <a:bodyPr/>
          <a:lstStyle/>
          <a:p>
            <a:r>
              <a:rPr lang="en-US" dirty="0"/>
              <a:t>Add reference to </a:t>
            </a:r>
            <a:r>
              <a:rPr lang="en-US" dirty="0" err="1"/>
              <a:t>System.Xml</a:t>
            </a:r>
            <a:endParaRPr lang="en-US" dirty="0"/>
          </a:p>
          <a:p>
            <a:r>
              <a:rPr lang="en-US" dirty="0"/>
              <a:t>XML Namespace, XML Document, XML Element, Attributes</a:t>
            </a:r>
          </a:p>
          <a:p>
            <a:r>
              <a:rPr lang="en-US" dirty="0"/>
              <a:t>Understand / define the schema to adopt</a:t>
            </a:r>
          </a:p>
          <a:p>
            <a:r>
              <a:rPr lang="en-US" dirty="0"/>
              <a:t>Select nodes using Tag name or </a:t>
            </a:r>
            <a:r>
              <a:rPr lang="en-US" dirty="0" err="1"/>
              <a:t>Xpath</a:t>
            </a:r>
            <a:endParaRPr lang="en-US" dirty="0"/>
          </a:p>
          <a:p>
            <a:r>
              <a:rPr lang="en-US" dirty="0"/>
              <a:t>Example: reading a Navisworks clash report</a:t>
            </a:r>
          </a:p>
          <a:p>
            <a:endParaRPr lang="en-US" dirty="0"/>
          </a:p>
        </p:txBody>
      </p:sp>
      <p:sp>
        <p:nvSpPr>
          <p:cNvPr id="5" name="Text Placeholder 4">
            <a:extLst>
              <a:ext uri="{FF2B5EF4-FFF2-40B4-BE49-F238E27FC236}">
                <a16:creationId xmlns:a16="http://schemas.microsoft.com/office/drawing/2014/main" id="{A27C98D6-03FD-440D-957B-683626C09310}"/>
              </a:ext>
            </a:extLst>
          </p:cNvPr>
          <p:cNvSpPr>
            <a:spLocks noGrp="1"/>
          </p:cNvSpPr>
          <p:nvPr>
            <p:ph type="body" sz="quarter" idx="10"/>
          </p:nvPr>
        </p:nvSpPr>
        <p:spPr/>
        <p:txBody>
          <a:bodyPr/>
          <a:lstStyle/>
          <a:p>
            <a:endParaRPr lang="en-US"/>
          </a:p>
        </p:txBody>
      </p:sp>
      <p:pic>
        <p:nvPicPr>
          <p:cNvPr id="6" name="Picture 2" descr="cid:image002.png@01D2D02B.0481C3F0">
            <a:extLst>
              <a:ext uri="{FF2B5EF4-FFF2-40B4-BE49-F238E27FC236}">
                <a16:creationId xmlns:a16="http://schemas.microsoft.com/office/drawing/2014/main" id="{6B39C759-4099-4055-AA51-94FBC50C5079}"/>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4724400" y="1247225"/>
            <a:ext cx="4114800" cy="3639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0483906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D74C36-7AB1-4009-B294-B5A032F8B6DA}"/>
              </a:ext>
            </a:extLst>
          </p:cNvPr>
          <p:cNvSpPr>
            <a:spLocks noGrp="1"/>
          </p:cNvSpPr>
          <p:nvPr>
            <p:ph type="title"/>
          </p:nvPr>
        </p:nvSpPr>
        <p:spPr/>
        <p:txBody>
          <a:bodyPr/>
          <a:lstStyle/>
          <a:p>
            <a:r>
              <a:rPr lang="en-US" dirty="0"/>
              <a:t>Reading and Writing XML</a:t>
            </a:r>
          </a:p>
        </p:txBody>
      </p:sp>
      <p:sp>
        <p:nvSpPr>
          <p:cNvPr id="3" name="Content Placeholder 2">
            <a:extLst>
              <a:ext uri="{FF2B5EF4-FFF2-40B4-BE49-F238E27FC236}">
                <a16:creationId xmlns:a16="http://schemas.microsoft.com/office/drawing/2014/main" id="{E986EE07-0EAC-41CD-98E1-797A893D780B}"/>
              </a:ext>
            </a:extLst>
          </p:cNvPr>
          <p:cNvSpPr>
            <a:spLocks noGrp="1"/>
          </p:cNvSpPr>
          <p:nvPr>
            <p:ph sz="half" idx="1"/>
          </p:nvPr>
        </p:nvSpPr>
        <p:spPr/>
        <p:txBody>
          <a:bodyPr/>
          <a:lstStyle/>
          <a:p>
            <a:endParaRPr lang="en-US" dirty="0"/>
          </a:p>
        </p:txBody>
      </p:sp>
      <p:sp>
        <p:nvSpPr>
          <p:cNvPr id="4" name="Content Placeholder 3">
            <a:extLst>
              <a:ext uri="{FF2B5EF4-FFF2-40B4-BE49-F238E27FC236}">
                <a16:creationId xmlns:a16="http://schemas.microsoft.com/office/drawing/2014/main" id="{458FE752-5404-41F3-A5B5-FE290A5321C7}"/>
              </a:ext>
            </a:extLst>
          </p:cNvPr>
          <p:cNvSpPr>
            <a:spLocks noGrp="1"/>
          </p:cNvSpPr>
          <p:nvPr>
            <p:ph sz="half" idx="2"/>
          </p:nvPr>
        </p:nvSpPr>
        <p:spPr/>
        <p:txBody>
          <a:bodyPr/>
          <a:lstStyle/>
          <a:p>
            <a:endParaRPr lang="en-US"/>
          </a:p>
        </p:txBody>
      </p:sp>
      <p:sp>
        <p:nvSpPr>
          <p:cNvPr id="5" name="Text Placeholder 4">
            <a:extLst>
              <a:ext uri="{FF2B5EF4-FFF2-40B4-BE49-F238E27FC236}">
                <a16:creationId xmlns:a16="http://schemas.microsoft.com/office/drawing/2014/main" id="{25853D8E-A68A-4E50-87B6-070F4993C876}"/>
              </a:ext>
            </a:extLst>
          </p:cNvPr>
          <p:cNvSpPr>
            <a:spLocks noGrp="1"/>
          </p:cNvSpPr>
          <p:nvPr>
            <p:ph type="body" sz="quarter" idx="10"/>
          </p:nvPr>
        </p:nvSpPr>
        <p:spPr/>
        <p:txBody>
          <a:bodyPr/>
          <a:lstStyle/>
          <a:p>
            <a:endParaRPr lang="en-US"/>
          </a:p>
        </p:txBody>
      </p:sp>
      <p:pic>
        <p:nvPicPr>
          <p:cNvPr id="6" name="Picture 4" descr="image003">
            <a:extLst>
              <a:ext uri="{FF2B5EF4-FFF2-40B4-BE49-F238E27FC236}">
                <a16:creationId xmlns:a16="http://schemas.microsoft.com/office/drawing/2014/main" id="{2C6A577E-D9F0-4EC6-A3BD-9DA245C517B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411" y="959857"/>
            <a:ext cx="3526708" cy="3778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5" descr="image006">
            <a:extLst>
              <a:ext uri="{FF2B5EF4-FFF2-40B4-BE49-F238E27FC236}">
                <a16:creationId xmlns:a16="http://schemas.microsoft.com/office/drawing/2014/main" id="{E452AAC4-84AB-40DE-98C4-CD6EDEECF0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07499" y="1360719"/>
            <a:ext cx="4052407" cy="29586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6195156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1303C-61E5-49DA-872C-254D2A5F4D16}"/>
              </a:ext>
            </a:extLst>
          </p:cNvPr>
          <p:cNvSpPr>
            <a:spLocks noGrp="1"/>
          </p:cNvSpPr>
          <p:nvPr>
            <p:ph type="title"/>
          </p:nvPr>
        </p:nvSpPr>
        <p:spPr/>
        <p:txBody>
          <a:bodyPr/>
          <a:lstStyle/>
          <a:p>
            <a:r>
              <a:rPr lang="en-US" dirty="0"/>
              <a:t>Operating with JSON</a:t>
            </a:r>
          </a:p>
        </p:txBody>
      </p:sp>
      <p:sp>
        <p:nvSpPr>
          <p:cNvPr id="3" name="Content Placeholder 2">
            <a:extLst>
              <a:ext uri="{FF2B5EF4-FFF2-40B4-BE49-F238E27FC236}">
                <a16:creationId xmlns:a16="http://schemas.microsoft.com/office/drawing/2014/main" id="{0A57730E-1F03-4B65-8A21-FD4E03ADA93B}"/>
              </a:ext>
            </a:extLst>
          </p:cNvPr>
          <p:cNvSpPr>
            <a:spLocks noGrp="1"/>
          </p:cNvSpPr>
          <p:nvPr>
            <p:ph sz="half" idx="1"/>
          </p:nvPr>
        </p:nvSpPr>
        <p:spPr/>
        <p:txBody>
          <a:bodyPr/>
          <a:lstStyle/>
          <a:p>
            <a:r>
              <a:rPr lang="en-US" dirty="0"/>
              <a:t>Java Script Object Notation</a:t>
            </a:r>
          </a:p>
          <a:p>
            <a:r>
              <a:rPr lang="en-US" dirty="0"/>
              <a:t>Python built-in module </a:t>
            </a:r>
            <a:r>
              <a:rPr lang="en-US" dirty="0" err="1"/>
              <a:t>json</a:t>
            </a:r>
            <a:endParaRPr lang="en-US" dirty="0"/>
          </a:p>
          <a:p>
            <a:r>
              <a:rPr lang="en-US" dirty="0"/>
              <a:t>It is possible to read and write a file</a:t>
            </a:r>
          </a:p>
          <a:p>
            <a:r>
              <a:rPr lang="en-US" dirty="0"/>
              <a:t>It supports custom Encoding and Decoding</a:t>
            </a:r>
          </a:p>
          <a:p>
            <a:r>
              <a:rPr lang="en-US" dirty="0"/>
              <a:t>Very good performance, human readable</a:t>
            </a:r>
          </a:p>
        </p:txBody>
      </p:sp>
      <p:pic>
        <p:nvPicPr>
          <p:cNvPr id="6" name="Content Placeholder 5">
            <a:extLst>
              <a:ext uri="{FF2B5EF4-FFF2-40B4-BE49-F238E27FC236}">
                <a16:creationId xmlns:a16="http://schemas.microsoft.com/office/drawing/2014/main" id="{3551AC04-8B29-4412-A6D2-B3475FB27AFE}"/>
              </a:ext>
            </a:extLst>
          </p:cNvPr>
          <p:cNvPicPr>
            <a:picLocks noGrp="1" noChangeAspect="1"/>
          </p:cNvPicPr>
          <p:nvPr>
            <p:ph sz="half" idx="2"/>
          </p:nvPr>
        </p:nvPicPr>
        <p:blipFill>
          <a:blip r:embed="rId2"/>
          <a:stretch>
            <a:fillRect/>
          </a:stretch>
        </p:blipFill>
        <p:spPr>
          <a:xfrm>
            <a:off x="4919867" y="206368"/>
            <a:ext cx="2808990" cy="4803782"/>
          </a:xfrm>
          <a:prstGeom prst="rect">
            <a:avLst/>
          </a:prstGeom>
        </p:spPr>
      </p:pic>
      <p:sp>
        <p:nvSpPr>
          <p:cNvPr id="5" name="Text Placeholder 4">
            <a:extLst>
              <a:ext uri="{FF2B5EF4-FFF2-40B4-BE49-F238E27FC236}">
                <a16:creationId xmlns:a16="http://schemas.microsoft.com/office/drawing/2014/main" id="{2B44F15B-C72B-4621-893B-4B5CB21FF2DE}"/>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300852749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EBF6F5-598E-4FAE-9B0B-37EAA67E5D04}"/>
              </a:ext>
            </a:extLst>
          </p:cNvPr>
          <p:cNvSpPr>
            <a:spLocks noGrp="1"/>
          </p:cNvSpPr>
          <p:nvPr>
            <p:ph type="title"/>
          </p:nvPr>
        </p:nvSpPr>
        <p:spPr/>
        <p:txBody>
          <a:bodyPr/>
          <a:lstStyle/>
          <a:p>
            <a:r>
              <a:rPr lang="en-US" dirty="0"/>
              <a:t>Persistence</a:t>
            </a:r>
          </a:p>
        </p:txBody>
      </p:sp>
      <p:sp>
        <p:nvSpPr>
          <p:cNvPr id="3" name="Content Placeholder 2">
            <a:extLst>
              <a:ext uri="{FF2B5EF4-FFF2-40B4-BE49-F238E27FC236}">
                <a16:creationId xmlns:a16="http://schemas.microsoft.com/office/drawing/2014/main" id="{36B2EFE5-6996-4F44-8FF7-CE01C2C47179}"/>
              </a:ext>
            </a:extLst>
          </p:cNvPr>
          <p:cNvSpPr>
            <a:spLocks noGrp="1"/>
          </p:cNvSpPr>
          <p:nvPr>
            <p:ph sz="half" idx="1"/>
          </p:nvPr>
        </p:nvSpPr>
        <p:spPr/>
        <p:txBody>
          <a:bodyPr/>
          <a:lstStyle/>
          <a:p>
            <a:r>
              <a:rPr lang="en-US" dirty="0"/>
              <a:t>Multiple options</a:t>
            </a:r>
          </a:p>
          <a:p>
            <a:pPr lvl="1"/>
            <a:r>
              <a:rPr lang="en-US" dirty="0"/>
              <a:t>pickle (dedicated Python module)</a:t>
            </a:r>
          </a:p>
          <a:p>
            <a:pPr lvl="1"/>
            <a:r>
              <a:rPr lang="en-US" dirty="0"/>
              <a:t>XML</a:t>
            </a:r>
          </a:p>
          <a:p>
            <a:pPr lvl="1"/>
            <a:r>
              <a:rPr lang="en-US" dirty="0"/>
              <a:t>CSV</a:t>
            </a:r>
          </a:p>
          <a:p>
            <a:pPr lvl="1"/>
            <a:r>
              <a:rPr lang="en-US" dirty="0"/>
              <a:t>JSON (very popular for web)</a:t>
            </a:r>
          </a:p>
          <a:p>
            <a:r>
              <a:rPr lang="en-US" dirty="0"/>
              <a:t>Restore values and objects between executions</a:t>
            </a:r>
          </a:p>
          <a:p>
            <a:r>
              <a:rPr lang="en-US" dirty="0"/>
              <a:t>It can be used to store the results of expensive calculations and improve performances</a:t>
            </a:r>
          </a:p>
          <a:p>
            <a:r>
              <a:rPr lang="en-US" dirty="0"/>
              <a:t>Dictionaries are the best structures to read and write data</a:t>
            </a:r>
          </a:p>
        </p:txBody>
      </p:sp>
      <p:sp>
        <p:nvSpPr>
          <p:cNvPr id="4" name="Content Placeholder 3">
            <a:extLst>
              <a:ext uri="{FF2B5EF4-FFF2-40B4-BE49-F238E27FC236}">
                <a16:creationId xmlns:a16="http://schemas.microsoft.com/office/drawing/2014/main" id="{6DCD82D4-D30C-40E0-A199-509CAC0DF998}"/>
              </a:ext>
            </a:extLst>
          </p:cNvPr>
          <p:cNvSpPr>
            <a:spLocks noGrp="1"/>
          </p:cNvSpPr>
          <p:nvPr>
            <p:ph sz="half" idx="2"/>
          </p:nvPr>
        </p:nvSpPr>
        <p:spPr/>
        <p:txBody>
          <a:bodyPr/>
          <a:lstStyle/>
          <a:p>
            <a:endParaRPr lang="en-US" dirty="0"/>
          </a:p>
        </p:txBody>
      </p:sp>
      <p:sp>
        <p:nvSpPr>
          <p:cNvPr id="5" name="Text Placeholder 4">
            <a:extLst>
              <a:ext uri="{FF2B5EF4-FFF2-40B4-BE49-F238E27FC236}">
                <a16:creationId xmlns:a16="http://schemas.microsoft.com/office/drawing/2014/main" id="{46121164-A6A5-4607-9AE0-3BAF857F31BD}"/>
              </a:ext>
            </a:extLst>
          </p:cNvPr>
          <p:cNvSpPr>
            <a:spLocks noGrp="1"/>
          </p:cNvSpPr>
          <p:nvPr>
            <p:ph type="body" sz="quarter" idx="10"/>
          </p:nvPr>
        </p:nvSpPr>
        <p:spPr/>
        <p:txBody>
          <a:bodyPr/>
          <a:lstStyle/>
          <a:p>
            <a:r>
              <a:rPr lang="en-US" dirty="0"/>
              <a:t>Serialization of data</a:t>
            </a:r>
          </a:p>
        </p:txBody>
      </p:sp>
    </p:spTree>
    <p:extLst>
      <p:ext uri="{BB962C8B-B14F-4D97-AF65-F5344CB8AC3E}">
        <p14:creationId xmlns:p14="http://schemas.microsoft.com/office/powerpoint/2010/main" val="309740990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06ED9BB-9978-42BC-8D6D-B11362C55762}"/>
              </a:ext>
            </a:extLst>
          </p:cNvPr>
          <p:cNvSpPr>
            <a:spLocks noGrp="1"/>
          </p:cNvSpPr>
          <p:nvPr>
            <p:ph type="title"/>
          </p:nvPr>
        </p:nvSpPr>
        <p:spPr/>
        <p:txBody>
          <a:bodyPr/>
          <a:lstStyle/>
          <a:p>
            <a:r>
              <a:rPr lang="en-US" sz="3200" dirty="0"/>
              <a:t>Object Oriented Programming</a:t>
            </a:r>
          </a:p>
        </p:txBody>
      </p:sp>
    </p:spTree>
    <p:extLst>
      <p:ext uri="{BB962C8B-B14F-4D97-AF65-F5344CB8AC3E}">
        <p14:creationId xmlns:p14="http://schemas.microsoft.com/office/powerpoint/2010/main" val="96989438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CC8BF71-9724-4865-9776-4D404B9AA262}"/>
              </a:ext>
            </a:extLst>
          </p:cNvPr>
          <p:cNvSpPr>
            <a:spLocks noGrp="1"/>
          </p:cNvSpPr>
          <p:nvPr>
            <p:ph type="title"/>
          </p:nvPr>
        </p:nvSpPr>
        <p:spPr/>
        <p:txBody>
          <a:bodyPr/>
          <a:lstStyle/>
          <a:p>
            <a:r>
              <a:rPr lang="en-US"/>
              <a:t>Object Oriented Programming</a:t>
            </a:r>
          </a:p>
        </p:txBody>
      </p:sp>
      <p:sp>
        <p:nvSpPr>
          <p:cNvPr id="7" name="Content Placeholder 6">
            <a:extLst>
              <a:ext uri="{FF2B5EF4-FFF2-40B4-BE49-F238E27FC236}">
                <a16:creationId xmlns:a16="http://schemas.microsoft.com/office/drawing/2014/main" id="{348A0818-DDA9-477E-BB4B-2765F9202A68}"/>
              </a:ext>
            </a:extLst>
          </p:cNvPr>
          <p:cNvSpPr>
            <a:spLocks noGrp="1"/>
          </p:cNvSpPr>
          <p:nvPr>
            <p:ph sz="half" idx="1"/>
          </p:nvPr>
        </p:nvSpPr>
        <p:spPr/>
        <p:txBody>
          <a:bodyPr/>
          <a:lstStyle/>
          <a:p>
            <a:r>
              <a:rPr lang="en-US"/>
              <a:t>Classes</a:t>
            </a:r>
          </a:p>
          <a:p>
            <a:pPr lvl="1"/>
            <a:r>
              <a:rPr lang="en-US"/>
              <a:t>The blue-print of objects from which individual objects are created</a:t>
            </a:r>
          </a:p>
          <a:p>
            <a:pPr lvl="1"/>
            <a:r>
              <a:rPr lang="en-US"/>
              <a:t>Define properties and methods</a:t>
            </a:r>
          </a:p>
          <a:p>
            <a:pPr lvl="1"/>
            <a:r>
              <a:rPr lang="en-US"/>
              <a:t>Can be inherited from other classes</a:t>
            </a:r>
          </a:p>
          <a:p>
            <a:pPr lvl="1"/>
            <a:endParaRPr lang="en-US"/>
          </a:p>
        </p:txBody>
      </p:sp>
      <p:sp>
        <p:nvSpPr>
          <p:cNvPr id="8" name="Content Placeholder 7">
            <a:extLst>
              <a:ext uri="{FF2B5EF4-FFF2-40B4-BE49-F238E27FC236}">
                <a16:creationId xmlns:a16="http://schemas.microsoft.com/office/drawing/2014/main" id="{46FB929C-B34F-4081-A66B-26F07D4B000C}"/>
              </a:ext>
            </a:extLst>
          </p:cNvPr>
          <p:cNvSpPr>
            <a:spLocks noGrp="1"/>
          </p:cNvSpPr>
          <p:nvPr>
            <p:ph sz="half" idx="2"/>
          </p:nvPr>
        </p:nvSpPr>
        <p:spPr/>
        <p:txBody>
          <a:bodyPr/>
          <a:lstStyle/>
          <a:p>
            <a:r>
              <a:rPr lang="en-US"/>
              <a:t>Objects</a:t>
            </a:r>
          </a:p>
          <a:p>
            <a:pPr lvl="1"/>
            <a:r>
              <a:rPr lang="en-US"/>
              <a:t>They all have state (properties) and behavior (methods)</a:t>
            </a:r>
          </a:p>
          <a:p>
            <a:pPr lvl="1"/>
            <a:r>
              <a:rPr lang="en-US"/>
              <a:t>Objects are instances of classes</a:t>
            </a:r>
          </a:p>
          <a:p>
            <a:pPr lvl="1"/>
            <a:endParaRPr lang="en-US"/>
          </a:p>
        </p:txBody>
      </p:sp>
      <p:sp>
        <p:nvSpPr>
          <p:cNvPr id="9" name="Text Placeholder 8">
            <a:extLst>
              <a:ext uri="{FF2B5EF4-FFF2-40B4-BE49-F238E27FC236}">
                <a16:creationId xmlns:a16="http://schemas.microsoft.com/office/drawing/2014/main" id="{4BCE964C-4EB3-4D62-A076-9A15B318DB29}"/>
              </a:ext>
            </a:extLst>
          </p:cNvPr>
          <p:cNvSpPr>
            <a:spLocks noGrp="1"/>
          </p:cNvSpPr>
          <p:nvPr>
            <p:ph type="body" sz="quarter" idx="10"/>
          </p:nvPr>
        </p:nvSpPr>
        <p:spPr/>
        <p:txBody>
          <a:bodyPr/>
          <a:lstStyle/>
          <a:p>
            <a:r>
              <a:rPr lang="en-US"/>
              <a:t>Based on Classes (or types) and Objects (or instances)</a:t>
            </a:r>
          </a:p>
          <a:p>
            <a:endParaRPr lang="en-US"/>
          </a:p>
        </p:txBody>
      </p:sp>
    </p:spTree>
    <p:extLst>
      <p:ext uri="{BB962C8B-B14F-4D97-AF65-F5344CB8AC3E}">
        <p14:creationId xmlns:p14="http://schemas.microsoft.com/office/powerpoint/2010/main" val="95345960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99F581-3A9A-477D-A407-1ABE753043E3}"/>
              </a:ext>
            </a:extLst>
          </p:cNvPr>
          <p:cNvSpPr>
            <a:spLocks noGrp="1"/>
          </p:cNvSpPr>
          <p:nvPr>
            <p:ph type="title"/>
          </p:nvPr>
        </p:nvSpPr>
        <p:spPr/>
        <p:txBody>
          <a:bodyPr/>
          <a:lstStyle/>
          <a:p>
            <a:r>
              <a:rPr lang="en-US"/>
              <a:t>Object Oriented Programming</a:t>
            </a:r>
          </a:p>
        </p:txBody>
      </p:sp>
      <p:sp>
        <p:nvSpPr>
          <p:cNvPr id="3" name="Content Placeholder 2">
            <a:extLst>
              <a:ext uri="{FF2B5EF4-FFF2-40B4-BE49-F238E27FC236}">
                <a16:creationId xmlns:a16="http://schemas.microsoft.com/office/drawing/2014/main" id="{1EBFEBFD-0DCB-4180-B956-B321C8A9F8D3}"/>
              </a:ext>
            </a:extLst>
          </p:cNvPr>
          <p:cNvSpPr>
            <a:spLocks noGrp="1"/>
          </p:cNvSpPr>
          <p:nvPr>
            <p:ph sz="half" idx="1"/>
          </p:nvPr>
        </p:nvSpPr>
        <p:spPr/>
        <p:txBody>
          <a:bodyPr/>
          <a:lstStyle/>
          <a:p>
            <a:r>
              <a:rPr lang="en-US" b="1"/>
              <a:t>Inheritance</a:t>
            </a:r>
            <a:r>
              <a:rPr lang="en-US"/>
              <a:t>: parent class and descendants, abstract classes</a:t>
            </a:r>
          </a:p>
          <a:p>
            <a:r>
              <a:rPr lang="en-US" b="1"/>
              <a:t>Polymorphism</a:t>
            </a:r>
            <a:r>
              <a:rPr lang="en-US"/>
              <a:t>: code can be called on objects regardless they belong to parent or descendants classes</a:t>
            </a:r>
          </a:p>
          <a:p>
            <a:endParaRPr lang="en-US"/>
          </a:p>
          <a:p>
            <a:r>
              <a:rPr lang="en-US" b="1">
                <a:solidFill>
                  <a:schemeClr val="bg2">
                    <a:lumMod val="50000"/>
                  </a:schemeClr>
                </a:solidFill>
              </a:rPr>
              <a:t>Encapsulation</a:t>
            </a:r>
            <a:r>
              <a:rPr lang="en-US">
                <a:solidFill>
                  <a:schemeClr val="bg2">
                    <a:lumMod val="50000"/>
                  </a:schemeClr>
                </a:solidFill>
              </a:rPr>
              <a:t>: access modifier (public, protected, private)</a:t>
            </a:r>
          </a:p>
          <a:p>
            <a:r>
              <a:rPr lang="en-US" b="1">
                <a:solidFill>
                  <a:schemeClr val="bg2">
                    <a:lumMod val="50000"/>
                  </a:schemeClr>
                </a:solidFill>
              </a:rPr>
              <a:t>Open Recursion</a:t>
            </a:r>
            <a:r>
              <a:rPr lang="en-US">
                <a:solidFill>
                  <a:schemeClr val="bg2">
                    <a:lumMod val="50000"/>
                  </a:schemeClr>
                </a:solidFill>
              </a:rPr>
              <a:t>: object methods can call other methods on the same object including themselves (self)</a:t>
            </a:r>
          </a:p>
          <a:p>
            <a:endParaRPr lang="en-US"/>
          </a:p>
        </p:txBody>
      </p:sp>
      <p:sp>
        <p:nvSpPr>
          <p:cNvPr id="4" name="Content Placeholder 3">
            <a:extLst>
              <a:ext uri="{FF2B5EF4-FFF2-40B4-BE49-F238E27FC236}">
                <a16:creationId xmlns:a16="http://schemas.microsoft.com/office/drawing/2014/main" id="{3A55EF3B-2B09-4495-A333-3798C306EEBA}"/>
              </a:ext>
            </a:extLst>
          </p:cNvPr>
          <p:cNvSpPr>
            <a:spLocks noGrp="1"/>
          </p:cNvSpPr>
          <p:nvPr>
            <p:ph sz="half" idx="2"/>
          </p:nvPr>
        </p:nvSpPr>
        <p:spPr/>
        <p:txBody>
          <a:bodyPr/>
          <a:lstStyle/>
          <a:p>
            <a:r>
              <a:rPr lang="en-US"/>
              <a:t>Class Members</a:t>
            </a:r>
          </a:p>
          <a:p>
            <a:pPr lvl="1"/>
            <a:r>
              <a:rPr lang="en-US"/>
              <a:t>Properties define the state of an object</a:t>
            </a:r>
          </a:p>
          <a:p>
            <a:pPr lvl="1"/>
            <a:r>
              <a:rPr lang="en-US"/>
              <a:t>Methods define how an object behaves</a:t>
            </a:r>
          </a:p>
          <a:p>
            <a:r>
              <a:rPr lang="en-US"/>
              <a:t>They can be called via the “dot” notation</a:t>
            </a:r>
          </a:p>
          <a:p>
            <a:pPr lvl="1"/>
            <a:r>
              <a:rPr lang="en-US" err="1"/>
              <a:t>p.X</a:t>
            </a:r>
            <a:r>
              <a:rPr lang="en-US"/>
              <a:t>  </a:t>
            </a:r>
            <a:r>
              <a:rPr lang="en-US" sz="1200"/>
              <a:t># returns the x coordinate property</a:t>
            </a:r>
          </a:p>
          <a:p>
            <a:pPr lvl="1"/>
            <a:endParaRPr lang="en-US"/>
          </a:p>
          <a:p>
            <a:pPr lvl="1"/>
            <a:r>
              <a:rPr lang="en-US" err="1"/>
              <a:t>p.Add</a:t>
            </a:r>
            <a:r>
              <a:rPr lang="en-US"/>
              <a:t>(q)  </a:t>
            </a:r>
            <a:r>
              <a:rPr lang="en-US" sz="1200"/>
              <a:t># performs an action on the object</a:t>
            </a:r>
          </a:p>
        </p:txBody>
      </p:sp>
      <p:sp>
        <p:nvSpPr>
          <p:cNvPr id="5" name="Text Placeholder 4">
            <a:extLst>
              <a:ext uri="{FF2B5EF4-FFF2-40B4-BE49-F238E27FC236}">
                <a16:creationId xmlns:a16="http://schemas.microsoft.com/office/drawing/2014/main" id="{3DA2B06B-2F43-4338-AC9B-707CFF7E3FB1}"/>
              </a:ext>
            </a:extLst>
          </p:cNvPr>
          <p:cNvSpPr>
            <a:spLocks noGrp="1"/>
          </p:cNvSpPr>
          <p:nvPr>
            <p:ph type="body" sz="quarter" idx="10"/>
          </p:nvPr>
        </p:nvSpPr>
        <p:spPr/>
        <p:txBody>
          <a:bodyPr/>
          <a:lstStyle/>
          <a:p>
            <a:r>
              <a:rPr lang="en-US"/>
              <a:t>Basic principles</a:t>
            </a:r>
          </a:p>
        </p:txBody>
      </p:sp>
    </p:spTree>
    <p:extLst>
      <p:ext uri="{BB962C8B-B14F-4D97-AF65-F5344CB8AC3E}">
        <p14:creationId xmlns:p14="http://schemas.microsoft.com/office/powerpoint/2010/main" val="113290080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B25DEA-BBD4-4E79-BE22-D9A1B2BB676D}"/>
              </a:ext>
            </a:extLst>
          </p:cNvPr>
          <p:cNvSpPr>
            <a:spLocks noGrp="1"/>
          </p:cNvSpPr>
          <p:nvPr>
            <p:ph type="title"/>
          </p:nvPr>
        </p:nvSpPr>
        <p:spPr/>
        <p:txBody>
          <a:bodyPr/>
          <a:lstStyle/>
          <a:p>
            <a:r>
              <a:rPr lang="en-US"/>
              <a:t>Python Classes</a:t>
            </a:r>
          </a:p>
        </p:txBody>
      </p:sp>
      <p:sp>
        <p:nvSpPr>
          <p:cNvPr id="7" name="Text Placeholder 6">
            <a:extLst>
              <a:ext uri="{FF2B5EF4-FFF2-40B4-BE49-F238E27FC236}">
                <a16:creationId xmlns:a16="http://schemas.microsoft.com/office/drawing/2014/main" id="{E2BA4336-2630-4F2D-A91E-AC18093EFDB3}"/>
              </a:ext>
            </a:extLst>
          </p:cNvPr>
          <p:cNvSpPr>
            <a:spLocks noGrp="1"/>
          </p:cNvSpPr>
          <p:nvPr>
            <p:ph type="body" sz="quarter" idx="10"/>
          </p:nvPr>
        </p:nvSpPr>
        <p:spPr/>
        <p:txBody>
          <a:bodyPr/>
          <a:lstStyle/>
          <a:p>
            <a:endParaRPr lang="en-US"/>
          </a:p>
        </p:txBody>
      </p:sp>
      <p:sp>
        <p:nvSpPr>
          <p:cNvPr id="8" name="Content Placeholder 1">
            <a:extLst>
              <a:ext uri="{FF2B5EF4-FFF2-40B4-BE49-F238E27FC236}">
                <a16:creationId xmlns:a16="http://schemas.microsoft.com/office/drawing/2014/main" id="{99964A37-3008-4B7C-9020-0F5E95761511}"/>
              </a:ext>
            </a:extLst>
          </p:cNvPr>
          <p:cNvSpPr txBox="1">
            <a:spLocks/>
          </p:cNvSpPr>
          <p:nvPr/>
        </p:nvSpPr>
        <p:spPr>
          <a:xfrm>
            <a:off x="280087" y="1169987"/>
            <a:ext cx="8608540" cy="3468705"/>
          </a:xfrm>
          <a:prstGeom prst="rect">
            <a:avLst/>
          </a:prstGeom>
        </p:spPr>
        <p:txBody>
          <a:bodyPr vert="horz" lIns="0" tIns="0" rIns="0" bIns="0" rtlCol="0">
            <a:noAutofit/>
          </a:bodyPr>
          <a:lstStyle>
            <a:lvl1pPr marL="230188" indent="-230188" algn="l" defTabSz="685800" rtl="0" eaLnBrk="1" latinLnBrk="0" hangingPunct="1">
              <a:lnSpc>
                <a:spcPct val="90000"/>
              </a:lnSpc>
              <a:spcBef>
                <a:spcPts val="1800"/>
              </a:spcBef>
              <a:buClr>
                <a:schemeClr val="tx2"/>
              </a:buClr>
              <a:buFont typeface="Wingdings" charset="2"/>
              <a:buChar char="§"/>
              <a:tabLst/>
              <a:defRPr sz="1600" kern="1200">
                <a:solidFill>
                  <a:schemeClr val="tx1"/>
                </a:solidFill>
                <a:latin typeface="+mn-lt"/>
                <a:ea typeface="+mn-ea"/>
                <a:cs typeface="+mn-cs"/>
              </a:defRPr>
            </a:lvl1pPr>
            <a:lvl2pPr marL="576263" indent="-233363" algn="l" defTabSz="685800" rtl="0" eaLnBrk="1" latinLnBrk="0" hangingPunct="1">
              <a:lnSpc>
                <a:spcPct val="90000"/>
              </a:lnSpc>
              <a:spcBef>
                <a:spcPts val="600"/>
              </a:spcBef>
              <a:buClr>
                <a:schemeClr val="tx2"/>
              </a:buClr>
              <a:buFont typeface="Wingdings" charset="2"/>
              <a:buChar char="§"/>
              <a:tabLst/>
              <a:defRPr sz="1600" kern="1200">
                <a:solidFill>
                  <a:schemeClr val="tx1"/>
                </a:solidFill>
                <a:latin typeface="+mn-lt"/>
                <a:ea typeface="+mn-ea"/>
                <a:cs typeface="+mn-cs"/>
              </a:defRPr>
            </a:lvl2pPr>
            <a:lvl3pPr marL="914400" indent="-228600" algn="l" defTabSz="685800" rtl="0" eaLnBrk="1" latinLnBrk="0" hangingPunct="1">
              <a:lnSpc>
                <a:spcPct val="90000"/>
              </a:lnSpc>
              <a:spcBef>
                <a:spcPts val="600"/>
              </a:spcBef>
              <a:buClr>
                <a:schemeClr val="tx2"/>
              </a:buClr>
              <a:buFont typeface="Wingdings" charset="2"/>
              <a:buChar char="§"/>
              <a:tabLst/>
              <a:defRPr sz="1600" kern="1200">
                <a:solidFill>
                  <a:schemeClr val="tx1"/>
                </a:solidFill>
                <a:latin typeface="+mn-lt"/>
                <a:ea typeface="+mn-ea"/>
                <a:cs typeface="+mn-cs"/>
              </a:defRPr>
            </a:lvl3pPr>
            <a:lvl4pPr marL="1262063" indent="-233363" algn="l" defTabSz="685800" rtl="0" eaLnBrk="1" latinLnBrk="0" hangingPunct="1">
              <a:lnSpc>
                <a:spcPct val="90000"/>
              </a:lnSpc>
              <a:spcBef>
                <a:spcPts val="600"/>
              </a:spcBef>
              <a:buClr>
                <a:schemeClr val="tx2"/>
              </a:buClr>
              <a:buFont typeface="Wingdings" charset="2"/>
              <a:buChar char="§"/>
              <a:tabLst/>
              <a:defRPr sz="1600" kern="1200">
                <a:solidFill>
                  <a:schemeClr val="tx1"/>
                </a:solidFill>
                <a:latin typeface="+mn-lt"/>
                <a:ea typeface="+mn-ea"/>
                <a:cs typeface="+mn-cs"/>
              </a:defRPr>
            </a:lvl4pPr>
            <a:lvl5pPr marL="1600200" indent="-228600" algn="l" defTabSz="685800" rtl="0" eaLnBrk="1" latinLnBrk="0" hangingPunct="1">
              <a:lnSpc>
                <a:spcPct val="90000"/>
              </a:lnSpc>
              <a:spcBef>
                <a:spcPts val="600"/>
              </a:spcBef>
              <a:buClr>
                <a:schemeClr val="tx2"/>
              </a:buClr>
              <a:buFont typeface="Wingdings" charset="2"/>
              <a:buChar char="§"/>
              <a:tabLst/>
              <a:defRPr sz="16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60001" indent="0">
              <a:buFont typeface="Wingdings" charset="2"/>
              <a:buNone/>
            </a:pPr>
            <a:r>
              <a:rPr lang="en-US">
                <a:solidFill>
                  <a:srgbClr val="FF0000"/>
                </a:solidFill>
              </a:rPr>
              <a:t>class</a:t>
            </a:r>
            <a:r>
              <a:rPr lang="en-US"/>
              <a:t> Person </a:t>
            </a:r>
            <a:r>
              <a:rPr lang="en-US">
                <a:solidFill>
                  <a:srgbClr val="FF0000"/>
                </a:solidFill>
              </a:rPr>
              <a:t>:</a:t>
            </a:r>
          </a:p>
          <a:p>
            <a:pPr marL="60001" indent="0">
              <a:buFont typeface="Wingdings" charset="2"/>
              <a:buNone/>
            </a:pPr>
            <a:r>
              <a:rPr lang="en-US">
                <a:solidFill>
                  <a:srgbClr val="FF0000"/>
                </a:solidFill>
              </a:rPr>
              <a:t>	</a:t>
            </a:r>
            <a:r>
              <a:rPr lang="en-US">
                <a:solidFill>
                  <a:schemeClr val="bg2">
                    <a:lumMod val="50000"/>
                  </a:schemeClr>
                </a:solidFill>
              </a:rPr>
              <a:t>“”” Description of the object.”””</a:t>
            </a:r>
          </a:p>
          <a:p>
            <a:pPr marL="60001" indent="0">
              <a:buFont typeface="Wingdings" charset="2"/>
              <a:buNone/>
            </a:pPr>
            <a:r>
              <a:rPr lang="en-US"/>
              <a:t>	</a:t>
            </a:r>
            <a:r>
              <a:rPr lang="en-US">
                <a:solidFill>
                  <a:srgbClr val="FF0000"/>
                </a:solidFill>
              </a:rPr>
              <a:t>def __</a:t>
            </a:r>
            <a:r>
              <a:rPr lang="en-US" err="1">
                <a:solidFill>
                  <a:srgbClr val="FF0000"/>
                </a:solidFill>
              </a:rPr>
              <a:t>init</a:t>
            </a:r>
            <a:r>
              <a:rPr lang="en-US">
                <a:solidFill>
                  <a:srgbClr val="FF0000"/>
                </a:solidFill>
              </a:rPr>
              <a:t>__(self</a:t>
            </a:r>
            <a:r>
              <a:rPr lang="en-US">
                <a:solidFill>
                  <a:schemeClr val="bg2">
                    <a:lumMod val="50000"/>
                  </a:schemeClr>
                </a:solidFill>
              </a:rPr>
              <a:t>, _name, _age</a:t>
            </a:r>
            <a:r>
              <a:rPr lang="en-US">
                <a:solidFill>
                  <a:srgbClr val="FF0000"/>
                </a:solidFill>
              </a:rPr>
              <a:t>) :</a:t>
            </a:r>
          </a:p>
          <a:p>
            <a:pPr marL="60001" indent="0">
              <a:buFont typeface="Wingdings" charset="2"/>
              <a:buNone/>
            </a:pPr>
            <a:r>
              <a:rPr lang="en-US"/>
              <a:t>		</a:t>
            </a:r>
            <a:r>
              <a:rPr lang="en-US" err="1">
                <a:solidFill>
                  <a:schemeClr val="bg2">
                    <a:lumMod val="50000"/>
                  </a:schemeClr>
                </a:solidFill>
              </a:rPr>
              <a:t>self.Name</a:t>
            </a:r>
            <a:r>
              <a:rPr lang="en-US">
                <a:solidFill>
                  <a:schemeClr val="bg2">
                    <a:lumMod val="50000"/>
                  </a:schemeClr>
                </a:solidFill>
              </a:rPr>
              <a:t> = _name</a:t>
            </a:r>
          </a:p>
          <a:p>
            <a:pPr marL="60001" indent="0">
              <a:buFont typeface="Wingdings" charset="2"/>
              <a:buNone/>
            </a:pPr>
            <a:r>
              <a:rPr lang="en-US">
                <a:solidFill>
                  <a:schemeClr val="bg2">
                    <a:lumMod val="50000"/>
                  </a:schemeClr>
                </a:solidFill>
              </a:rPr>
              <a:t>		</a:t>
            </a:r>
            <a:r>
              <a:rPr lang="en-US" err="1">
                <a:solidFill>
                  <a:schemeClr val="bg2">
                    <a:lumMod val="50000"/>
                  </a:schemeClr>
                </a:solidFill>
              </a:rPr>
              <a:t>self.Age</a:t>
            </a:r>
            <a:r>
              <a:rPr lang="en-US">
                <a:solidFill>
                  <a:schemeClr val="bg2">
                    <a:lumMod val="50000"/>
                  </a:schemeClr>
                </a:solidFill>
              </a:rPr>
              <a:t> = _age</a:t>
            </a:r>
          </a:p>
          <a:p>
            <a:pPr marL="60001" indent="0">
              <a:buFont typeface="Wingdings" charset="2"/>
              <a:buNone/>
            </a:pPr>
            <a:r>
              <a:rPr lang="en-US"/>
              <a:t>	</a:t>
            </a:r>
          </a:p>
          <a:p>
            <a:pPr marL="60001" indent="0">
              <a:buNone/>
            </a:pPr>
            <a:r>
              <a:rPr lang="en-US"/>
              <a:t>	</a:t>
            </a:r>
            <a:r>
              <a:rPr lang="en-US">
                <a:solidFill>
                  <a:srgbClr val="FF0000"/>
                </a:solidFill>
              </a:rPr>
              <a:t>def __</a:t>
            </a:r>
            <a:r>
              <a:rPr lang="en-US" err="1">
                <a:solidFill>
                  <a:srgbClr val="FF0000"/>
                </a:solidFill>
              </a:rPr>
              <a:t>repr</a:t>
            </a:r>
            <a:r>
              <a:rPr lang="en-US">
                <a:solidFill>
                  <a:srgbClr val="FF0000"/>
                </a:solidFill>
              </a:rPr>
              <a:t>__(self) :</a:t>
            </a:r>
          </a:p>
          <a:p>
            <a:pPr marL="60001" indent="0">
              <a:buNone/>
            </a:pPr>
            <a:r>
              <a:rPr lang="en-US"/>
              <a:t>		</a:t>
            </a:r>
            <a:r>
              <a:rPr lang="en-US">
                <a:solidFill>
                  <a:srgbClr val="FF0000"/>
                </a:solidFill>
              </a:rPr>
              <a:t>return</a:t>
            </a:r>
            <a:r>
              <a:rPr lang="en-US"/>
              <a:t> </a:t>
            </a:r>
            <a:r>
              <a:rPr lang="en-US">
                <a:solidFill>
                  <a:schemeClr val="bg2">
                    <a:lumMod val="50000"/>
                  </a:schemeClr>
                </a:solidFill>
              </a:rPr>
              <a:t>‘Person(Name={0}, Age={1})’.format(</a:t>
            </a:r>
            <a:r>
              <a:rPr lang="en-US" err="1">
                <a:solidFill>
                  <a:schemeClr val="bg2">
                    <a:lumMod val="50000"/>
                  </a:schemeClr>
                </a:solidFill>
              </a:rPr>
              <a:t>self.Name</a:t>
            </a:r>
            <a:r>
              <a:rPr lang="en-US">
                <a:solidFill>
                  <a:schemeClr val="bg2">
                    <a:lumMod val="50000"/>
                  </a:schemeClr>
                </a:solidFill>
              </a:rPr>
              <a:t>, </a:t>
            </a:r>
            <a:r>
              <a:rPr lang="en-US" err="1">
                <a:solidFill>
                  <a:schemeClr val="bg2">
                    <a:lumMod val="50000"/>
                  </a:schemeClr>
                </a:solidFill>
              </a:rPr>
              <a:t>self.Age</a:t>
            </a:r>
            <a:r>
              <a:rPr lang="en-US">
                <a:solidFill>
                  <a:schemeClr val="bg2">
                    <a:lumMod val="50000"/>
                  </a:schemeClr>
                </a:solidFill>
              </a:rPr>
              <a:t>)</a:t>
            </a:r>
          </a:p>
        </p:txBody>
      </p:sp>
      <p:sp>
        <p:nvSpPr>
          <p:cNvPr id="9" name="Right Brace 8">
            <a:extLst>
              <a:ext uri="{FF2B5EF4-FFF2-40B4-BE49-F238E27FC236}">
                <a16:creationId xmlns:a16="http://schemas.microsoft.com/office/drawing/2014/main" id="{766ABBFB-3549-4DDB-B6D2-3C19A615B096}"/>
              </a:ext>
            </a:extLst>
          </p:cNvPr>
          <p:cNvSpPr/>
          <p:nvPr/>
        </p:nvSpPr>
        <p:spPr>
          <a:xfrm rot="10800000">
            <a:off x="1269589" y="2533594"/>
            <a:ext cx="310213" cy="644915"/>
          </a:xfrm>
          <a:prstGeom prst="rightBrace">
            <a:avLst>
              <a:gd name="adj1" fmla="val 15351"/>
              <a:gd name="adj2" fmla="val 51126"/>
            </a:avLst>
          </a:prstGeom>
        </p:spPr>
        <p:style>
          <a:lnRef idx="2">
            <a:schemeClr val="accent3"/>
          </a:lnRef>
          <a:fillRef idx="0">
            <a:schemeClr val="accent3"/>
          </a:fillRef>
          <a:effectRef idx="1">
            <a:schemeClr val="accent3"/>
          </a:effectRef>
          <a:fontRef idx="minor">
            <a:schemeClr val="tx1"/>
          </a:fontRef>
        </p:style>
        <p:txBody>
          <a:bodyPr rtlCol="0" anchor="ctr"/>
          <a:lstStyle/>
          <a:p>
            <a:pPr algn="ctr"/>
            <a:endParaRPr lang="en-US" sz="759"/>
          </a:p>
        </p:txBody>
      </p:sp>
      <p:sp>
        <p:nvSpPr>
          <p:cNvPr id="10" name="Right Brace 9">
            <a:extLst>
              <a:ext uri="{FF2B5EF4-FFF2-40B4-BE49-F238E27FC236}">
                <a16:creationId xmlns:a16="http://schemas.microsoft.com/office/drawing/2014/main" id="{C5E13D25-CBF9-449C-A145-08362C457ECC}"/>
              </a:ext>
            </a:extLst>
          </p:cNvPr>
          <p:cNvSpPr/>
          <p:nvPr/>
        </p:nvSpPr>
        <p:spPr>
          <a:xfrm>
            <a:off x="4285242" y="2133583"/>
            <a:ext cx="310212" cy="1044926"/>
          </a:xfrm>
          <a:prstGeom prst="rightBrace">
            <a:avLst/>
          </a:prstGeom>
          <a:ln>
            <a:solidFill>
              <a:schemeClr val="accent2"/>
            </a:solidFill>
          </a:ln>
        </p:spPr>
        <p:style>
          <a:lnRef idx="2">
            <a:schemeClr val="accent2"/>
          </a:lnRef>
          <a:fillRef idx="0">
            <a:schemeClr val="accent2"/>
          </a:fillRef>
          <a:effectRef idx="1">
            <a:schemeClr val="accent2"/>
          </a:effectRef>
          <a:fontRef idx="minor">
            <a:schemeClr val="tx1"/>
          </a:fontRef>
        </p:style>
        <p:txBody>
          <a:bodyPr rtlCol="0" anchor="ctr"/>
          <a:lstStyle/>
          <a:p>
            <a:pPr algn="ctr"/>
            <a:endParaRPr lang="en-US" sz="759">
              <a:solidFill>
                <a:srgbClr val="92D050"/>
              </a:solidFill>
            </a:endParaRPr>
          </a:p>
        </p:txBody>
      </p:sp>
      <p:sp>
        <p:nvSpPr>
          <p:cNvPr id="11" name="Right Brace 10">
            <a:extLst>
              <a:ext uri="{FF2B5EF4-FFF2-40B4-BE49-F238E27FC236}">
                <a16:creationId xmlns:a16="http://schemas.microsoft.com/office/drawing/2014/main" id="{0CA610C9-2EFB-49DB-A30B-8B3867CB62E8}"/>
              </a:ext>
            </a:extLst>
          </p:cNvPr>
          <p:cNvSpPr/>
          <p:nvPr/>
        </p:nvSpPr>
        <p:spPr>
          <a:xfrm>
            <a:off x="7770838" y="1322200"/>
            <a:ext cx="710224" cy="3279850"/>
          </a:xfrm>
          <a:prstGeom prst="rightBrace">
            <a:avLst/>
          </a:prstGeom>
          <a:ln w="19050"/>
        </p:spPr>
        <p:style>
          <a:lnRef idx="1">
            <a:schemeClr val="accent4"/>
          </a:lnRef>
          <a:fillRef idx="0">
            <a:schemeClr val="accent4"/>
          </a:fillRef>
          <a:effectRef idx="0">
            <a:schemeClr val="accent4"/>
          </a:effectRef>
          <a:fontRef idx="minor">
            <a:schemeClr val="tx1"/>
          </a:fontRef>
        </p:style>
        <p:txBody>
          <a:bodyPr rtlCol="0" anchor="ctr"/>
          <a:lstStyle/>
          <a:p>
            <a:pPr algn="ctr"/>
            <a:endParaRPr lang="en-US" sz="759"/>
          </a:p>
        </p:txBody>
      </p:sp>
      <p:sp>
        <p:nvSpPr>
          <p:cNvPr id="12" name="TextBox 11">
            <a:extLst>
              <a:ext uri="{FF2B5EF4-FFF2-40B4-BE49-F238E27FC236}">
                <a16:creationId xmlns:a16="http://schemas.microsoft.com/office/drawing/2014/main" id="{69D7E862-C461-497F-8195-95B8C8BC6516}"/>
              </a:ext>
            </a:extLst>
          </p:cNvPr>
          <p:cNvSpPr txBox="1"/>
          <p:nvPr/>
        </p:nvSpPr>
        <p:spPr>
          <a:xfrm rot="16200000">
            <a:off x="337724" y="2570659"/>
            <a:ext cx="1399185" cy="338554"/>
          </a:xfrm>
          <a:prstGeom prst="rect">
            <a:avLst/>
          </a:prstGeom>
          <a:noFill/>
        </p:spPr>
        <p:txBody>
          <a:bodyPr wrap="square" rtlCol="0">
            <a:spAutoFit/>
          </a:bodyPr>
          <a:lstStyle/>
          <a:p>
            <a:r>
              <a:rPr lang="en-US" sz="1600">
                <a:solidFill>
                  <a:schemeClr val="accent3"/>
                </a:solidFill>
                <a:latin typeface="Artifakt ElementOfc" panose="020B0504020101020102" pitchFamily="34" charset="0"/>
                <a:cs typeface="Artifakt ElementOfc" panose="020B0504020101020102" pitchFamily="34" charset="0"/>
              </a:rPr>
              <a:t>Properties</a:t>
            </a:r>
          </a:p>
        </p:txBody>
      </p:sp>
      <p:sp>
        <p:nvSpPr>
          <p:cNvPr id="13" name="TextBox 12">
            <a:extLst>
              <a:ext uri="{FF2B5EF4-FFF2-40B4-BE49-F238E27FC236}">
                <a16:creationId xmlns:a16="http://schemas.microsoft.com/office/drawing/2014/main" id="{A48A7A55-580B-4506-AD15-02D4599611BA}"/>
              </a:ext>
            </a:extLst>
          </p:cNvPr>
          <p:cNvSpPr txBox="1"/>
          <p:nvPr/>
        </p:nvSpPr>
        <p:spPr>
          <a:xfrm rot="16200000">
            <a:off x="3914230" y="1898505"/>
            <a:ext cx="2041813" cy="584775"/>
          </a:xfrm>
          <a:prstGeom prst="rect">
            <a:avLst/>
          </a:prstGeom>
          <a:noFill/>
        </p:spPr>
        <p:txBody>
          <a:bodyPr wrap="square" rtlCol="0">
            <a:spAutoFit/>
          </a:bodyPr>
          <a:lstStyle/>
          <a:p>
            <a:r>
              <a:rPr lang="en-US" sz="1600">
                <a:solidFill>
                  <a:srgbClr val="92D050"/>
                </a:solidFill>
                <a:latin typeface="Artifakt ElementOfc" panose="020B0504020101020102" pitchFamily="34" charset="0"/>
                <a:cs typeface="Artifakt ElementOfc" panose="020B0504020101020102" pitchFamily="34" charset="0"/>
              </a:rPr>
              <a:t>Initialization Method</a:t>
            </a:r>
          </a:p>
        </p:txBody>
      </p:sp>
      <p:sp>
        <p:nvSpPr>
          <p:cNvPr id="14" name="TextBox 13">
            <a:extLst>
              <a:ext uri="{FF2B5EF4-FFF2-40B4-BE49-F238E27FC236}">
                <a16:creationId xmlns:a16="http://schemas.microsoft.com/office/drawing/2014/main" id="{D0D82B7F-3033-467E-B741-12CFA10A0987}"/>
              </a:ext>
            </a:extLst>
          </p:cNvPr>
          <p:cNvSpPr txBox="1"/>
          <p:nvPr/>
        </p:nvSpPr>
        <p:spPr>
          <a:xfrm rot="16200000">
            <a:off x="7562767" y="2439901"/>
            <a:ext cx="2269157" cy="338554"/>
          </a:xfrm>
          <a:prstGeom prst="rect">
            <a:avLst/>
          </a:prstGeom>
          <a:noFill/>
        </p:spPr>
        <p:txBody>
          <a:bodyPr wrap="square" rtlCol="0">
            <a:spAutoFit/>
          </a:bodyPr>
          <a:lstStyle/>
          <a:p>
            <a:r>
              <a:rPr lang="en-US" sz="1600">
                <a:solidFill>
                  <a:schemeClr val="accent4"/>
                </a:solidFill>
                <a:latin typeface="Artifakt ElementOfc" panose="020B0504020101020102" pitchFamily="34" charset="0"/>
                <a:cs typeface="Artifakt ElementOfc" panose="020B0504020101020102" pitchFamily="34" charset="0"/>
              </a:rPr>
              <a:t>Class Definition</a:t>
            </a:r>
          </a:p>
        </p:txBody>
      </p:sp>
    </p:spTree>
    <p:extLst>
      <p:ext uri="{BB962C8B-B14F-4D97-AF65-F5344CB8AC3E}">
        <p14:creationId xmlns:p14="http://schemas.microsoft.com/office/powerpoint/2010/main" val="37897178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8EB0E7-101F-41C2-92DD-0F8EB9D11FE0}"/>
              </a:ext>
            </a:extLst>
          </p:cNvPr>
          <p:cNvSpPr>
            <a:spLocks noGrp="1"/>
          </p:cNvSpPr>
          <p:nvPr>
            <p:ph type="title"/>
          </p:nvPr>
        </p:nvSpPr>
        <p:spPr/>
        <p:txBody>
          <a:bodyPr/>
          <a:lstStyle/>
          <a:p>
            <a:r>
              <a:rPr lang="en-US"/>
              <a:t>Python Classes</a:t>
            </a:r>
          </a:p>
        </p:txBody>
      </p:sp>
      <p:sp>
        <p:nvSpPr>
          <p:cNvPr id="3" name="Content Placeholder 2">
            <a:extLst>
              <a:ext uri="{FF2B5EF4-FFF2-40B4-BE49-F238E27FC236}">
                <a16:creationId xmlns:a16="http://schemas.microsoft.com/office/drawing/2014/main" id="{365ED424-5FC5-4B97-B6C1-463698DB7090}"/>
              </a:ext>
            </a:extLst>
          </p:cNvPr>
          <p:cNvSpPr>
            <a:spLocks noGrp="1"/>
          </p:cNvSpPr>
          <p:nvPr>
            <p:ph idx="1"/>
          </p:nvPr>
        </p:nvSpPr>
        <p:spPr/>
        <p:txBody>
          <a:bodyPr/>
          <a:lstStyle/>
          <a:p>
            <a:r>
              <a:rPr lang="en-US"/>
              <a:t>The keyword </a:t>
            </a:r>
            <a:r>
              <a:rPr lang="en-US">
                <a:solidFill>
                  <a:srgbClr val="FF0000"/>
                </a:solidFill>
              </a:rPr>
              <a:t>class</a:t>
            </a:r>
            <a:r>
              <a:rPr lang="en-US"/>
              <a:t> defines a class</a:t>
            </a:r>
          </a:p>
          <a:p>
            <a:r>
              <a:rPr lang="en-US"/>
              <a:t>The keyword </a:t>
            </a:r>
            <a:r>
              <a:rPr lang="en-US">
                <a:solidFill>
                  <a:srgbClr val="FF0000"/>
                </a:solidFill>
              </a:rPr>
              <a:t>self</a:t>
            </a:r>
            <a:r>
              <a:rPr lang="en-US"/>
              <a:t> is used to refer to an object (an instance of the class) in its definition</a:t>
            </a:r>
          </a:p>
          <a:p>
            <a:r>
              <a:rPr lang="en-US"/>
              <a:t>Use the keyword self to refer to properties and methods defined in the class</a:t>
            </a:r>
          </a:p>
          <a:p>
            <a:r>
              <a:rPr lang="en-US"/>
              <a:t>Define attributes and members to enable common behaviors such as:</a:t>
            </a:r>
          </a:p>
          <a:p>
            <a:pPr lvl="1"/>
            <a:r>
              <a:rPr lang="en-US"/>
              <a:t>String representation</a:t>
            </a:r>
          </a:p>
          <a:p>
            <a:pPr lvl="1"/>
            <a:r>
              <a:rPr lang="en-US"/>
              <a:t>Comparison</a:t>
            </a:r>
          </a:p>
          <a:p>
            <a:r>
              <a:rPr lang="en-US"/>
              <a:t>Use </a:t>
            </a:r>
            <a:r>
              <a:rPr lang="en-US" err="1">
                <a:solidFill>
                  <a:srgbClr val="FF0000"/>
                </a:solidFill>
              </a:rPr>
              <a:t>dir</a:t>
            </a:r>
            <a:r>
              <a:rPr lang="en-US">
                <a:solidFill>
                  <a:srgbClr val="FF0000"/>
                </a:solidFill>
              </a:rPr>
              <a:t>(</a:t>
            </a:r>
            <a:r>
              <a:rPr lang="en-US"/>
              <a:t>object</a:t>
            </a:r>
            <a:r>
              <a:rPr lang="en-US">
                <a:solidFill>
                  <a:srgbClr val="FF0000"/>
                </a:solidFill>
              </a:rPr>
              <a:t>) </a:t>
            </a:r>
            <a:r>
              <a:rPr lang="en-US"/>
              <a:t>to access the class members</a:t>
            </a:r>
          </a:p>
          <a:p>
            <a:pPr lvl="1"/>
            <a:endParaRPr lang="en-US"/>
          </a:p>
          <a:p>
            <a:pPr lvl="1"/>
            <a:endParaRPr lang="en-US"/>
          </a:p>
        </p:txBody>
      </p:sp>
      <p:sp>
        <p:nvSpPr>
          <p:cNvPr id="4" name="Text Placeholder 3">
            <a:extLst>
              <a:ext uri="{FF2B5EF4-FFF2-40B4-BE49-F238E27FC236}">
                <a16:creationId xmlns:a16="http://schemas.microsoft.com/office/drawing/2014/main" id="{AFEC648C-EA8C-4AC2-AEA6-E2B05B14A2B6}"/>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316298354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a:t>Node States</a:t>
            </a:r>
          </a:p>
        </p:txBody>
      </p:sp>
      <p:pic>
        <p:nvPicPr>
          <p:cNvPr id="2050" name="Picture 2" descr="States"/>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1077461" y="1506471"/>
            <a:ext cx="6989078" cy="3121158"/>
          </a:xfrm>
          <a:prstGeom prst="rect">
            <a:avLst/>
          </a:prstGeom>
          <a:noFill/>
          <a:extLst>
            <a:ext uri="{909E8E84-426E-40DD-AFC4-6F175D3DCCD1}">
              <a14:hiddenFill xmlns:a14="http://schemas.microsoft.com/office/drawing/2010/main">
                <a:solidFill>
                  <a:srgbClr val="FFFFFF"/>
                </a:solidFill>
              </a14:hiddenFill>
            </a:ext>
          </a:extLst>
        </p:spPr>
      </p:pic>
      <p:sp>
        <p:nvSpPr>
          <p:cNvPr id="2" name="Text Placeholder 1">
            <a:extLst>
              <a:ext uri="{FF2B5EF4-FFF2-40B4-BE49-F238E27FC236}">
                <a16:creationId xmlns:a16="http://schemas.microsoft.com/office/drawing/2014/main" id="{A5DFA933-0F54-49F2-8535-DBA13AEB3B7E}"/>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158603011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BEF3E9-FD95-4546-8DE1-70196162BE08}"/>
              </a:ext>
            </a:extLst>
          </p:cNvPr>
          <p:cNvSpPr>
            <a:spLocks noGrp="1"/>
          </p:cNvSpPr>
          <p:nvPr>
            <p:ph type="title"/>
          </p:nvPr>
        </p:nvSpPr>
        <p:spPr/>
        <p:txBody>
          <a:bodyPr/>
          <a:lstStyle/>
          <a:p>
            <a:r>
              <a:rPr lang="en-US"/>
              <a:t>Decorators</a:t>
            </a:r>
          </a:p>
        </p:txBody>
      </p:sp>
      <p:sp>
        <p:nvSpPr>
          <p:cNvPr id="3" name="Content Placeholder 2">
            <a:extLst>
              <a:ext uri="{FF2B5EF4-FFF2-40B4-BE49-F238E27FC236}">
                <a16:creationId xmlns:a16="http://schemas.microsoft.com/office/drawing/2014/main" id="{05048994-6286-437E-9EF0-7E028C96258B}"/>
              </a:ext>
            </a:extLst>
          </p:cNvPr>
          <p:cNvSpPr>
            <a:spLocks noGrp="1"/>
          </p:cNvSpPr>
          <p:nvPr>
            <p:ph sz="half" idx="1"/>
          </p:nvPr>
        </p:nvSpPr>
        <p:spPr/>
        <p:txBody>
          <a:bodyPr/>
          <a:lstStyle/>
          <a:p>
            <a:r>
              <a:rPr lang="en-US" dirty="0"/>
              <a:t>A design pattern that takes a function and wraps it into another function</a:t>
            </a:r>
          </a:p>
          <a:p>
            <a:r>
              <a:rPr lang="en-US" dirty="0"/>
              <a:t>Used to customize the behaviors of class members at runtime</a:t>
            </a:r>
          </a:p>
          <a:p>
            <a:r>
              <a:rPr lang="en-US" dirty="0"/>
              <a:t>Define read only properties</a:t>
            </a:r>
          </a:p>
          <a:p>
            <a:r>
              <a:rPr lang="en-US" dirty="0"/>
              <a:t>Define class and static methods</a:t>
            </a:r>
          </a:p>
          <a:p>
            <a:r>
              <a:rPr lang="en-US" dirty="0">
                <a:solidFill>
                  <a:srgbClr val="FF0000"/>
                </a:solidFill>
              </a:rPr>
              <a:t>@decorator</a:t>
            </a:r>
          </a:p>
        </p:txBody>
      </p:sp>
      <p:sp>
        <p:nvSpPr>
          <p:cNvPr id="4" name="Content Placeholder 3">
            <a:extLst>
              <a:ext uri="{FF2B5EF4-FFF2-40B4-BE49-F238E27FC236}">
                <a16:creationId xmlns:a16="http://schemas.microsoft.com/office/drawing/2014/main" id="{3F168B2D-7E4C-4A64-AAE2-19B95C1AF226}"/>
              </a:ext>
            </a:extLst>
          </p:cNvPr>
          <p:cNvSpPr>
            <a:spLocks noGrp="1"/>
          </p:cNvSpPr>
          <p:nvPr>
            <p:ph sz="half" idx="2"/>
          </p:nvPr>
        </p:nvSpPr>
        <p:spPr/>
        <p:txBody>
          <a:bodyPr/>
          <a:lstStyle/>
          <a:p>
            <a:endParaRPr lang="en-US"/>
          </a:p>
        </p:txBody>
      </p:sp>
      <p:sp>
        <p:nvSpPr>
          <p:cNvPr id="5" name="Text Placeholder 4">
            <a:extLst>
              <a:ext uri="{FF2B5EF4-FFF2-40B4-BE49-F238E27FC236}">
                <a16:creationId xmlns:a16="http://schemas.microsoft.com/office/drawing/2014/main" id="{0B14DADC-1330-40BB-B3A7-F581DE73B591}"/>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63400393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BB4583-250D-40C4-8657-A7A9E61FB83D}"/>
              </a:ext>
            </a:extLst>
          </p:cNvPr>
          <p:cNvSpPr>
            <a:spLocks noGrp="1"/>
          </p:cNvSpPr>
          <p:nvPr>
            <p:ph type="title"/>
          </p:nvPr>
        </p:nvSpPr>
        <p:spPr/>
        <p:txBody>
          <a:bodyPr/>
          <a:lstStyle/>
          <a:p>
            <a:r>
              <a:rPr lang="en-US"/>
              <a:t>Namespaces</a:t>
            </a:r>
          </a:p>
        </p:txBody>
      </p:sp>
      <p:sp>
        <p:nvSpPr>
          <p:cNvPr id="5" name="Content Placeholder 4">
            <a:extLst>
              <a:ext uri="{FF2B5EF4-FFF2-40B4-BE49-F238E27FC236}">
                <a16:creationId xmlns:a16="http://schemas.microsoft.com/office/drawing/2014/main" id="{850526DA-14A7-49AE-A6C8-FA1C43003747}"/>
              </a:ext>
            </a:extLst>
          </p:cNvPr>
          <p:cNvSpPr>
            <a:spLocks noGrp="1"/>
          </p:cNvSpPr>
          <p:nvPr>
            <p:ph sz="half" idx="1"/>
          </p:nvPr>
        </p:nvSpPr>
        <p:spPr/>
        <p:txBody>
          <a:bodyPr/>
          <a:lstStyle/>
          <a:p>
            <a:r>
              <a:rPr lang="en-US" dirty="0"/>
              <a:t>An organized collection of classes</a:t>
            </a:r>
          </a:p>
          <a:p>
            <a:r>
              <a:rPr lang="en-US" dirty="0"/>
              <a:t>Compiled in .DLL files or in the GAC</a:t>
            </a:r>
          </a:p>
          <a:p>
            <a:r>
              <a:rPr lang="en-US" dirty="0"/>
              <a:t>Defined in Python (.</a:t>
            </a:r>
            <a:r>
              <a:rPr lang="en-US" dirty="0" err="1"/>
              <a:t>py</a:t>
            </a:r>
            <a:r>
              <a:rPr lang="en-US" dirty="0"/>
              <a:t>) files</a:t>
            </a:r>
          </a:p>
          <a:p>
            <a:r>
              <a:rPr lang="en-US" dirty="0" err="1"/>
              <a:t>IronPython</a:t>
            </a:r>
            <a:r>
              <a:rPr lang="en-US" dirty="0"/>
              <a:t> add reference</a:t>
            </a:r>
          </a:p>
          <a:p>
            <a:r>
              <a:rPr lang="en-US" dirty="0"/>
              <a:t>Import classes to make their names available in the code (either all or a subset of those present in the namespace)</a:t>
            </a:r>
          </a:p>
          <a:p>
            <a:r>
              <a:rPr lang="en-US" dirty="0"/>
              <a:t>Define aliases for disambiguation </a:t>
            </a:r>
          </a:p>
          <a:p>
            <a:endParaRPr lang="en-US" dirty="0"/>
          </a:p>
        </p:txBody>
      </p:sp>
      <p:sp>
        <p:nvSpPr>
          <p:cNvPr id="6" name="Content Placeholder 5">
            <a:extLst>
              <a:ext uri="{FF2B5EF4-FFF2-40B4-BE49-F238E27FC236}">
                <a16:creationId xmlns:a16="http://schemas.microsoft.com/office/drawing/2014/main" id="{F680DA1F-98CC-485F-BA5A-2E129B0D2983}"/>
              </a:ext>
            </a:extLst>
          </p:cNvPr>
          <p:cNvSpPr>
            <a:spLocks noGrp="1"/>
          </p:cNvSpPr>
          <p:nvPr>
            <p:ph sz="half" idx="2"/>
          </p:nvPr>
        </p:nvSpPr>
        <p:spPr/>
        <p:txBody>
          <a:bodyPr/>
          <a:lstStyle/>
          <a:p>
            <a:pPr marL="0" indent="0">
              <a:buNone/>
            </a:pPr>
            <a:r>
              <a:rPr lang="en-US" sz="1000" dirty="0">
                <a:solidFill>
                  <a:srgbClr val="FF0000"/>
                </a:solidFill>
              </a:rPr>
              <a:t>import</a:t>
            </a:r>
            <a:r>
              <a:rPr lang="en-US" sz="1000" dirty="0"/>
              <a:t> System</a:t>
            </a:r>
          </a:p>
          <a:p>
            <a:pPr marL="0" indent="0">
              <a:buNone/>
            </a:pPr>
            <a:r>
              <a:rPr lang="en-US" sz="1000" dirty="0">
                <a:solidFill>
                  <a:srgbClr val="FF0000"/>
                </a:solidFill>
              </a:rPr>
              <a:t>from</a:t>
            </a:r>
            <a:r>
              <a:rPr lang="en-US" sz="1000" dirty="0"/>
              <a:t> </a:t>
            </a:r>
            <a:r>
              <a:rPr lang="en-US" sz="1000" dirty="0" err="1"/>
              <a:t>Autodesk.Revit.DB</a:t>
            </a:r>
            <a:r>
              <a:rPr lang="en-US" sz="1000" dirty="0"/>
              <a:t> </a:t>
            </a:r>
            <a:r>
              <a:rPr lang="en-US" sz="1000" dirty="0">
                <a:solidFill>
                  <a:srgbClr val="FF0000"/>
                </a:solidFill>
              </a:rPr>
              <a:t>import</a:t>
            </a:r>
            <a:r>
              <a:rPr lang="en-US" sz="1000" dirty="0"/>
              <a:t> *</a:t>
            </a:r>
          </a:p>
          <a:p>
            <a:pPr marL="0" indent="0">
              <a:buNone/>
            </a:pPr>
            <a:r>
              <a:rPr lang="en-US" sz="1000" dirty="0">
                <a:solidFill>
                  <a:srgbClr val="FF0000"/>
                </a:solidFill>
              </a:rPr>
              <a:t>from</a:t>
            </a:r>
            <a:r>
              <a:rPr lang="en-US" sz="1000" dirty="0"/>
              <a:t> </a:t>
            </a:r>
            <a:r>
              <a:rPr lang="en-US" sz="1000" dirty="0" err="1"/>
              <a:t>Autodesk.Revit.UI</a:t>
            </a:r>
            <a:r>
              <a:rPr lang="en-US" sz="1000" dirty="0"/>
              <a:t> </a:t>
            </a:r>
            <a:r>
              <a:rPr lang="en-US" sz="1000" dirty="0">
                <a:solidFill>
                  <a:srgbClr val="FF0000"/>
                </a:solidFill>
              </a:rPr>
              <a:t>import </a:t>
            </a:r>
            <a:r>
              <a:rPr lang="en-US" sz="1000" dirty="0" err="1"/>
              <a:t>TaskDialog</a:t>
            </a:r>
            <a:r>
              <a:rPr lang="en-US" sz="1000" dirty="0"/>
              <a:t>, Selection</a:t>
            </a:r>
          </a:p>
          <a:p>
            <a:pPr marL="0" indent="0">
              <a:buNone/>
            </a:pPr>
            <a:r>
              <a:rPr lang="en-US" sz="1000" dirty="0">
                <a:solidFill>
                  <a:srgbClr val="FF0000"/>
                </a:solidFill>
              </a:rPr>
              <a:t>from</a:t>
            </a:r>
            <a:r>
              <a:rPr lang="en-US" sz="1000" dirty="0"/>
              <a:t> </a:t>
            </a:r>
            <a:r>
              <a:rPr lang="en-US" sz="1000" dirty="0" err="1"/>
              <a:t>Autodesk.DesignScript.Geometry</a:t>
            </a:r>
            <a:r>
              <a:rPr lang="en-US" sz="1000" dirty="0"/>
              <a:t> </a:t>
            </a:r>
            <a:r>
              <a:rPr lang="en-US" sz="1000" dirty="0">
                <a:solidFill>
                  <a:srgbClr val="FF0000"/>
                </a:solidFill>
              </a:rPr>
              <a:t>import</a:t>
            </a:r>
            <a:r>
              <a:rPr lang="en-US" sz="1000" dirty="0"/>
              <a:t> Point </a:t>
            </a:r>
            <a:r>
              <a:rPr lang="en-US" sz="1000" dirty="0">
                <a:solidFill>
                  <a:srgbClr val="FF0000"/>
                </a:solidFill>
              </a:rPr>
              <a:t>as</a:t>
            </a:r>
            <a:r>
              <a:rPr lang="en-US" sz="1000" dirty="0"/>
              <a:t> </a:t>
            </a:r>
            <a:r>
              <a:rPr lang="en-US" sz="1000" dirty="0" err="1"/>
              <a:t>DSPoint</a:t>
            </a:r>
            <a:endParaRPr lang="en-US" sz="1000" dirty="0"/>
          </a:p>
        </p:txBody>
      </p:sp>
      <p:sp>
        <p:nvSpPr>
          <p:cNvPr id="7" name="Text Placeholder 6">
            <a:extLst>
              <a:ext uri="{FF2B5EF4-FFF2-40B4-BE49-F238E27FC236}">
                <a16:creationId xmlns:a16="http://schemas.microsoft.com/office/drawing/2014/main" id="{B450792F-1A5F-43C6-AC4F-DCB8A472EE43}"/>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362717521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6945AB-689C-4379-8D2C-40A1C8AC5A0E}"/>
              </a:ext>
            </a:extLst>
          </p:cNvPr>
          <p:cNvSpPr>
            <a:spLocks noGrp="1"/>
          </p:cNvSpPr>
          <p:nvPr>
            <p:ph type="title"/>
          </p:nvPr>
        </p:nvSpPr>
        <p:spPr/>
        <p:txBody>
          <a:bodyPr/>
          <a:lstStyle/>
          <a:p>
            <a:r>
              <a:rPr lang="en-US"/>
              <a:t>Python Modules</a:t>
            </a:r>
          </a:p>
        </p:txBody>
      </p:sp>
      <p:sp>
        <p:nvSpPr>
          <p:cNvPr id="3" name="Content Placeholder 2">
            <a:extLst>
              <a:ext uri="{FF2B5EF4-FFF2-40B4-BE49-F238E27FC236}">
                <a16:creationId xmlns:a16="http://schemas.microsoft.com/office/drawing/2014/main" id="{D0DBB400-71D0-4DC3-9D1E-930F7AE3A924}"/>
              </a:ext>
            </a:extLst>
          </p:cNvPr>
          <p:cNvSpPr>
            <a:spLocks noGrp="1"/>
          </p:cNvSpPr>
          <p:nvPr>
            <p:ph sz="half" idx="1"/>
          </p:nvPr>
        </p:nvSpPr>
        <p:spPr/>
        <p:txBody>
          <a:bodyPr/>
          <a:lstStyle/>
          <a:p>
            <a:r>
              <a:rPr lang="en-US"/>
              <a:t>A Python file can contain multiple classes definitions and can be referenced in another file</a:t>
            </a:r>
          </a:p>
          <a:p>
            <a:r>
              <a:rPr lang="en-US">
                <a:solidFill>
                  <a:srgbClr val="FF0000"/>
                </a:solidFill>
              </a:rPr>
              <a:t>__all__  </a:t>
            </a:r>
            <a:r>
              <a:rPr lang="en-US"/>
              <a:t>is a list of names of the objects defined in a Python file that are available when using </a:t>
            </a:r>
            <a:r>
              <a:rPr lang="en-US">
                <a:solidFill>
                  <a:srgbClr val="FF0000"/>
                </a:solidFill>
              </a:rPr>
              <a:t>import *</a:t>
            </a:r>
          </a:p>
          <a:p>
            <a:r>
              <a:rPr lang="en-US"/>
              <a:t>Defining a folder with a name and a </a:t>
            </a:r>
            <a:r>
              <a:rPr lang="en-US">
                <a:solidFill>
                  <a:srgbClr val="FF0000"/>
                </a:solidFill>
              </a:rPr>
              <a:t>__init__.py </a:t>
            </a:r>
            <a:r>
              <a:rPr lang="en-US"/>
              <a:t>file defines a Python module</a:t>
            </a:r>
          </a:p>
          <a:p>
            <a:r>
              <a:rPr lang="en-US"/>
              <a:t>Python modules can be downloaded to expand the available classes (</a:t>
            </a:r>
            <a:r>
              <a:rPr lang="en-US" err="1"/>
              <a:t>numpy</a:t>
            </a:r>
            <a:r>
              <a:rPr lang="en-US"/>
              <a:t>, shapely, etc.)</a:t>
            </a:r>
          </a:p>
        </p:txBody>
      </p:sp>
      <p:sp>
        <p:nvSpPr>
          <p:cNvPr id="4" name="Content Placeholder 3">
            <a:extLst>
              <a:ext uri="{FF2B5EF4-FFF2-40B4-BE49-F238E27FC236}">
                <a16:creationId xmlns:a16="http://schemas.microsoft.com/office/drawing/2014/main" id="{2B670928-1F0B-41B6-A5A2-EB3E62343DB1}"/>
              </a:ext>
            </a:extLst>
          </p:cNvPr>
          <p:cNvSpPr>
            <a:spLocks noGrp="1"/>
          </p:cNvSpPr>
          <p:nvPr>
            <p:ph sz="half" idx="2"/>
          </p:nvPr>
        </p:nvSpPr>
        <p:spPr/>
        <p:txBody>
          <a:bodyPr/>
          <a:lstStyle/>
          <a:p>
            <a:endParaRPr lang="en-US"/>
          </a:p>
        </p:txBody>
      </p:sp>
      <p:sp>
        <p:nvSpPr>
          <p:cNvPr id="5" name="Text Placeholder 4">
            <a:extLst>
              <a:ext uri="{FF2B5EF4-FFF2-40B4-BE49-F238E27FC236}">
                <a16:creationId xmlns:a16="http://schemas.microsoft.com/office/drawing/2014/main" id="{3D8324B1-4A81-4BFC-89C9-D547BF71C79D}"/>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190126858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8A22D-30C8-4219-AD06-628C66521E9F}"/>
              </a:ext>
            </a:extLst>
          </p:cNvPr>
          <p:cNvSpPr>
            <a:spLocks noGrp="1"/>
          </p:cNvSpPr>
          <p:nvPr>
            <p:ph type="title"/>
          </p:nvPr>
        </p:nvSpPr>
        <p:spPr/>
        <p:txBody>
          <a:bodyPr/>
          <a:lstStyle/>
          <a:p>
            <a:r>
              <a:rPr lang="en-US" dirty="0"/>
              <a:t>Python PEP8 Style Guide</a:t>
            </a:r>
          </a:p>
        </p:txBody>
      </p:sp>
      <p:sp>
        <p:nvSpPr>
          <p:cNvPr id="3" name="Content Placeholder 2">
            <a:extLst>
              <a:ext uri="{FF2B5EF4-FFF2-40B4-BE49-F238E27FC236}">
                <a16:creationId xmlns:a16="http://schemas.microsoft.com/office/drawing/2014/main" id="{FEC97D41-7CB8-4D69-81C0-EE3A37EF874F}"/>
              </a:ext>
            </a:extLst>
          </p:cNvPr>
          <p:cNvSpPr>
            <a:spLocks noGrp="1"/>
          </p:cNvSpPr>
          <p:nvPr>
            <p:ph sz="half" idx="1"/>
          </p:nvPr>
        </p:nvSpPr>
        <p:spPr/>
        <p:txBody>
          <a:bodyPr/>
          <a:lstStyle/>
          <a:p>
            <a:r>
              <a:rPr lang="en-US" dirty="0"/>
              <a:t>Standard for Python code development</a:t>
            </a:r>
          </a:p>
          <a:p>
            <a:r>
              <a:rPr lang="en-US" dirty="0"/>
              <a:t>Ensures readability</a:t>
            </a:r>
          </a:p>
          <a:p>
            <a:r>
              <a:rPr lang="en-US" dirty="0"/>
              <a:t>Facilitate maintenance</a:t>
            </a:r>
          </a:p>
          <a:p>
            <a:r>
              <a:rPr lang="en-US" dirty="0"/>
              <a:t>Helps in understanding better a code</a:t>
            </a:r>
          </a:p>
          <a:p>
            <a:r>
              <a:rPr lang="en-US" dirty="0"/>
              <a:t>Conventions for naming files, constants, variables, functions, parameters, classes, methods, properties, etc.</a:t>
            </a:r>
          </a:p>
          <a:p>
            <a:r>
              <a:rPr lang="en-US" dirty="0"/>
              <a:t>Documentation strings to be included in the definitions (</a:t>
            </a:r>
            <a:r>
              <a:rPr lang="en-US" dirty="0">
                <a:solidFill>
                  <a:srgbClr val="FF0000"/>
                </a:solidFill>
              </a:rPr>
              <a:t>__doc__</a:t>
            </a:r>
            <a:r>
              <a:rPr lang="en-US" dirty="0"/>
              <a:t>)</a:t>
            </a:r>
          </a:p>
          <a:p>
            <a:r>
              <a:rPr lang="en-US" dirty="0">
                <a:hlinkClick r:id="rId2"/>
              </a:rPr>
              <a:t>Link</a:t>
            </a:r>
            <a:endParaRPr lang="en-US" dirty="0"/>
          </a:p>
          <a:p>
            <a:endParaRPr lang="en-US" dirty="0"/>
          </a:p>
        </p:txBody>
      </p:sp>
      <p:sp>
        <p:nvSpPr>
          <p:cNvPr id="4" name="Content Placeholder 3">
            <a:extLst>
              <a:ext uri="{FF2B5EF4-FFF2-40B4-BE49-F238E27FC236}">
                <a16:creationId xmlns:a16="http://schemas.microsoft.com/office/drawing/2014/main" id="{9512F186-F778-4708-927A-FCC5038ED7F0}"/>
              </a:ext>
            </a:extLst>
          </p:cNvPr>
          <p:cNvSpPr>
            <a:spLocks noGrp="1"/>
          </p:cNvSpPr>
          <p:nvPr>
            <p:ph sz="half" idx="2"/>
          </p:nvPr>
        </p:nvSpPr>
        <p:spPr/>
        <p:txBody>
          <a:bodyPr/>
          <a:lstStyle/>
          <a:p>
            <a:endParaRPr lang="en-US"/>
          </a:p>
        </p:txBody>
      </p:sp>
      <p:sp>
        <p:nvSpPr>
          <p:cNvPr id="5" name="Text Placeholder 4">
            <a:extLst>
              <a:ext uri="{FF2B5EF4-FFF2-40B4-BE49-F238E27FC236}">
                <a16:creationId xmlns:a16="http://schemas.microsoft.com/office/drawing/2014/main" id="{6FF7420E-E855-481B-868C-020A4F23BA3C}"/>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257725494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2C035B6-9155-4FE1-8550-5FC58A490712}"/>
              </a:ext>
            </a:extLst>
          </p:cNvPr>
          <p:cNvSpPr>
            <a:spLocks noGrp="1"/>
          </p:cNvSpPr>
          <p:nvPr>
            <p:ph type="title"/>
          </p:nvPr>
        </p:nvSpPr>
        <p:spPr/>
        <p:txBody>
          <a:bodyPr/>
          <a:lstStyle/>
          <a:p>
            <a:r>
              <a:rPr lang="en-US" sz="4400" dirty="0"/>
              <a:t>Revit API Introduction</a:t>
            </a:r>
          </a:p>
        </p:txBody>
      </p:sp>
    </p:spTree>
    <p:extLst>
      <p:ext uri="{BB962C8B-B14F-4D97-AF65-F5344CB8AC3E}">
        <p14:creationId xmlns:p14="http://schemas.microsoft.com/office/powerpoint/2010/main" val="205912398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Revit API | </a:t>
            </a:r>
            <a:r>
              <a:rPr lang="en-US" dirty="0">
                <a:solidFill>
                  <a:schemeClr val="bg2">
                    <a:lumMod val="50000"/>
                  </a:schemeClr>
                </a:solidFill>
              </a:rPr>
              <a:t>Resources</a:t>
            </a:r>
          </a:p>
        </p:txBody>
      </p:sp>
      <p:sp>
        <p:nvSpPr>
          <p:cNvPr id="2" name="Content Placeholder 1"/>
          <p:cNvSpPr>
            <a:spLocks noGrp="1"/>
          </p:cNvSpPr>
          <p:nvPr>
            <p:ph sz="half" idx="1"/>
          </p:nvPr>
        </p:nvSpPr>
        <p:spPr/>
        <p:txBody>
          <a:bodyPr/>
          <a:lstStyle/>
          <a:p>
            <a:r>
              <a:rPr lang="en-US" dirty="0"/>
              <a:t>Software Development Kit (SDK)</a:t>
            </a:r>
          </a:p>
          <a:p>
            <a:pPr lvl="1"/>
            <a:r>
              <a:rPr lang="en-US" dirty="0"/>
              <a:t>RevitAPI.chm</a:t>
            </a:r>
          </a:p>
          <a:p>
            <a:r>
              <a:rPr lang="en-US" dirty="0"/>
              <a:t>The Building Coder (Jeremy Tammik)</a:t>
            </a:r>
          </a:p>
          <a:p>
            <a:r>
              <a:rPr lang="en-US" dirty="0"/>
              <a:t>Revit </a:t>
            </a:r>
            <a:r>
              <a:rPr lang="en-US" dirty="0" err="1"/>
              <a:t>LookUp</a:t>
            </a:r>
            <a:r>
              <a:rPr lang="en-US" dirty="0"/>
              <a:t> add-in</a:t>
            </a:r>
          </a:p>
        </p:txBody>
      </p:sp>
      <p:sp>
        <p:nvSpPr>
          <p:cNvPr id="5" name="Content Placeholder 4">
            <a:extLst>
              <a:ext uri="{FF2B5EF4-FFF2-40B4-BE49-F238E27FC236}">
                <a16:creationId xmlns:a16="http://schemas.microsoft.com/office/drawing/2014/main" id="{0F020D3C-FC5C-4ED1-9539-BEA6D8627343}"/>
              </a:ext>
            </a:extLst>
          </p:cNvPr>
          <p:cNvSpPr>
            <a:spLocks noGrp="1"/>
          </p:cNvSpPr>
          <p:nvPr>
            <p:ph sz="half" idx="2"/>
          </p:nvPr>
        </p:nvSpPr>
        <p:spPr/>
        <p:txBody>
          <a:bodyPr/>
          <a:lstStyle/>
          <a:p>
            <a:endParaRPr lang="en-US"/>
          </a:p>
        </p:txBody>
      </p:sp>
      <p:sp>
        <p:nvSpPr>
          <p:cNvPr id="6" name="Text Placeholder 5">
            <a:extLst>
              <a:ext uri="{FF2B5EF4-FFF2-40B4-BE49-F238E27FC236}">
                <a16:creationId xmlns:a16="http://schemas.microsoft.com/office/drawing/2014/main" id="{A80297E3-7CA3-4B35-9C63-4365B8AEC89F}"/>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156606108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Revit API | </a:t>
            </a:r>
            <a:r>
              <a:rPr lang="en-US" dirty="0">
                <a:solidFill>
                  <a:schemeClr val="bg2">
                    <a:lumMod val="50000"/>
                  </a:schemeClr>
                </a:solidFill>
              </a:rPr>
              <a:t>Main Namespaces</a:t>
            </a:r>
          </a:p>
        </p:txBody>
      </p:sp>
      <p:sp>
        <p:nvSpPr>
          <p:cNvPr id="2" name="Content Placeholder 1"/>
          <p:cNvSpPr>
            <a:spLocks noGrp="1"/>
          </p:cNvSpPr>
          <p:nvPr>
            <p:ph sz="half" idx="1"/>
          </p:nvPr>
        </p:nvSpPr>
        <p:spPr/>
        <p:txBody>
          <a:bodyPr/>
          <a:lstStyle/>
          <a:p>
            <a:r>
              <a:rPr lang="en-US" dirty="0" err="1"/>
              <a:t>Autodesk.Revit.DB</a:t>
            </a:r>
            <a:endParaRPr lang="en-US" dirty="0"/>
          </a:p>
          <a:p>
            <a:pPr lvl="1"/>
            <a:r>
              <a:rPr lang="en-US" dirty="0"/>
              <a:t>Access to the Database object and its children</a:t>
            </a:r>
          </a:p>
          <a:p>
            <a:pPr lvl="2"/>
            <a:r>
              <a:rPr lang="en-US" dirty="0"/>
              <a:t>Document</a:t>
            </a:r>
          </a:p>
          <a:p>
            <a:pPr lvl="2"/>
            <a:r>
              <a:rPr lang="en-US" dirty="0"/>
              <a:t>Elements</a:t>
            </a:r>
          </a:p>
          <a:p>
            <a:r>
              <a:rPr lang="en-US" dirty="0" err="1"/>
              <a:t>Autodesk.Revit.UI</a:t>
            </a:r>
            <a:endParaRPr lang="en-US" dirty="0"/>
          </a:p>
          <a:p>
            <a:pPr lvl="1"/>
            <a:r>
              <a:rPr lang="en-US" dirty="0"/>
              <a:t>Access to objects that allows the user interaction with Revit</a:t>
            </a:r>
          </a:p>
          <a:p>
            <a:pPr lvl="2"/>
            <a:r>
              <a:rPr lang="en-US" dirty="0"/>
              <a:t>Selection</a:t>
            </a:r>
          </a:p>
          <a:p>
            <a:pPr lvl="2"/>
            <a:r>
              <a:rPr lang="en-US" dirty="0"/>
              <a:t>Messages</a:t>
            </a:r>
          </a:p>
        </p:txBody>
      </p:sp>
      <p:sp>
        <p:nvSpPr>
          <p:cNvPr id="5" name="Content Placeholder 4">
            <a:extLst>
              <a:ext uri="{FF2B5EF4-FFF2-40B4-BE49-F238E27FC236}">
                <a16:creationId xmlns:a16="http://schemas.microsoft.com/office/drawing/2014/main" id="{A47200FA-25E2-4663-9ADA-FFF9FE855E16}"/>
              </a:ext>
            </a:extLst>
          </p:cNvPr>
          <p:cNvSpPr>
            <a:spLocks noGrp="1"/>
          </p:cNvSpPr>
          <p:nvPr>
            <p:ph sz="half" idx="2"/>
          </p:nvPr>
        </p:nvSpPr>
        <p:spPr/>
        <p:txBody>
          <a:bodyPr/>
          <a:lstStyle/>
          <a:p>
            <a:endParaRPr lang="en-US"/>
          </a:p>
        </p:txBody>
      </p:sp>
      <p:sp>
        <p:nvSpPr>
          <p:cNvPr id="6" name="Text Placeholder 5">
            <a:extLst>
              <a:ext uri="{FF2B5EF4-FFF2-40B4-BE49-F238E27FC236}">
                <a16:creationId xmlns:a16="http://schemas.microsoft.com/office/drawing/2014/main" id="{BB2A022A-09DB-48DF-9243-165350330816}"/>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396788158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Revit API | </a:t>
            </a:r>
            <a:r>
              <a:rPr lang="en-US" dirty="0">
                <a:solidFill>
                  <a:schemeClr val="bg2">
                    <a:lumMod val="50000"/>
                  </a:schemeClr>
                </a:solidFill>
              </a:rPr>
              <a:t>Application</a:t>
            </a:r>
          </a:p>
        </p:txBody>
      </p:sp>
      <p:sp>
        <p:nvSpPr>
          <p:cNvPr id="2" name="Content Placeholder 1"/>
          <p:cNvSpPr>
            <a:spLocks noGrp="1"/>
          </p:cNvSpPr>
          <p:nvPr>
            <p:ph sz="half" idx="1"/>
          </p:nvPr>
        </p:nvSpPr>
        <p:spPr/>
        <p:txBody>
          <a:bodyPr/>
          <a:lstStyle/>
          <a:p>
            <a:r>
              <a:rPr lang="en-US" dirty="0"/>
              <a:t>An object that represents the instance of the Revit application that is running</a:t>
            </a:r>
          </a:p>
          <a:p>
            <a:r>
              <a:rPr lang="en-US" dirty="0"/>
              <a:t>It contains a reference to the Documents loaded (active projects and links)</a:t>
            </a:r>
          </a:p>
          <a:p>
            <a:r>
              <a:rPr lang="en-US" dirty="0"/>
              <a:t>It allows to access the Revit application settings</a:t>
            </a:r>
          </a:p>
        </p:txBody>
      </p:sp>
      <p:sp>
        <p:nvSpPr>
          <p:cNvPr id="5" name="Content Placeholder 4">
            <a:extLst>
              <a:ext uri="{FF2B5EF4-FFF2-40B4-BE49-F238E27FC236}">
                <a16:creationId xmlns:a16="http://schemas.microsoft.com/office/drawing/2014/main" id="{B044EEA8-2CA8-46E0-BCAE-E003104A3F05}"/>
              </a:ext>
            </a:extLst>
          </p:cNvPr>
          <p:cNvSpPr>
            <a:spLocks noGrp="1"/>
          </p:cNvSpPr>
          <p:nvPr>
            <p:ph sz="half" idx="2"/>
          </p:nvPr>
        </p:nvSpPr>
        <p:spPr/>
        <p:txBody>
          <a:bodyPr/>
          <a:lstStyle/>
          <a:p>
            <a:endParaRPr lang="en-US"/>
          </a:p>
        </p:txBody>
      </p:sp>
      <p:sp>
        <p:nvSpPr>
          <p:cNvPr id="6" name="Text Placeholder 5">
            <a:extLst>
              <a:ext uri="{FF2B5EF4-FFF2-40B4-BE49-F238E27FC236}">
                <a16:creationId xmlns:a16="http://schemas.microsoft.com/office/drawing/2014/main" id="{C64E5DC1-4E4B-4E47-B672-EE5FB438B2F3}"/>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337968854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Revit API | </a:t>
            </a:r>
            <a:r>
              <a:rPr lang="en-US" dirty="0" err="1">
                <a:solidFill>
                  <a:schemeClr val="bg2">
                    <a:lumMod val="50000"/>
                  </a:schemeClr>
                </a:solidFill>
              </a:rPr>
              <a:t>UIDocument</a:t>
            </a:r>
            <a:endParaRPr lang="en-US" dirty="0">
              <a:solidFill>
                <a:schemeClr val="bg2">
                  <a:lumMod val="50000"/>
                </a:schemeClr>
              </a:solidFill>
            </a:endParaRPr>
          </a:p>
        </p:txBody>
      </p:sp>
      <p:sp>
        <p:nvSpPr>
          <p:cNvPr id="2" name="Content Placeholder 1"/>
          <p:cNvSpPr>
            <a:spLocks noGrp="1"/>
          </p:cNvSpPr>
          <p:nvPr>
            <p:ph sz="half" idx="1"/>
          </p:nvPr>
        </p:nvSpPr>
        <p:spPr/>
        <p:txBody>
          <a:bodyPr/>
          <a:lstStyle/>
          <a:p>
            <a:r>
              <a:rPr lang="en-US" dirty="0"/>
              <a:t>An object that represents the current active project presented to the user</a:t>
            </a:r>
          </a:p>
          <a:p>
            <a:r>
              <a:rPr lang="en-US" dirty="0"/>
              <a:t>It contains the methods necessary to interactively select items, the result is a collection of Reference objects</a:t>
            </a:r>
          </a:p>
          <a:p>
            <a:r>
              <a:rPr lang="en-US" dirty="0"/>
              <a:t>It allows to present messages to the user via </a:t>
            </a:r>
            <a:r>
              <a:rPr lang="en-US" dirty="0" err="1"/>
              <a:t>TaskDialog</a:t>
            </a:r>
            <a:r>
              <a:rPr lang="en-US" dirty="0"/>
              <a:t> (also useful for debugging)</a:t>
            </a:r>
          </a:p>
        </p:txBody>
      </p:sp>
      <p:sp>
        <p:nvSpPr>
          <p:cNvPr id="5" name="Content Placeholder 4">
            <a:extLst>
              <a:ext uri="{FF2B5EF4-FFF2-40B4-BE49-F238E27FC236}">
                <a16:creationId xmlns:a16="http://schemas.microsoft.com/office/drawing/2014/main" id="{B1492B65-D8D2-4793-BC1D-A03FC125A745}"/>
              </a:ext>
            </a:extLst>
          </p:cNvPr>
          <p:cNvSpPr>
            <a:spLocks noGrp="1"/>
          </p:cNvSpPr>
          <p:nvPr>
            <p:ph sz="half" idx="2"/>
          </p:nvPr>
        </p:nvSpPr>
        <p:spPr/>
        <p:txBody>
          <a:bodyPr/>
          <a:lstStyle/>
          <a:p>
            <a:endParaRPr lang="en-US"/>
          </a:p>
        </p:txBody>
      </p:sp>
      <p:sp>
        <p:nvSpPr>
          <p:cNvPr id="6" name="Text Placeholder 5">
            <a:extLst>
              <a:ext uri="{FF2B5EF4-FFF2-40B4-BE49-F238E27FC236}">
                <a16:creationId xmlns:a16="http://schemas.microsoft.com/office/drawing/2014/main" id="{B84845FD-30DB-42F1-9A7C-E7A3D083D718}"/>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288237620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Revit API | </a:t>
            </a:r>
            <a:r>
              <a:rPr lang="en-US" dirty="0">
                <a:solidFill>
                  <a:schemeClr val="bg2">
                    <a:lumMod val="50000"/>
                  </a:schemeClr>
                </a:solidFill>
              </a:rPr>
              <a:t>Document</a:t>
            </a:r>
          </a:p>
        </p:txBody>
      </p:sp>
      <p:sp>
        <p:nvSpPr>
          <p:cNvPr id="2" name="Content Placeholder 1"/>
          <p:cNvSpPr>
            <a:spLocks noGrp="1"/>
          </p:cNvSpPr>
          <p:nvPr>
            <p:ph sz="half" idx="1"/>
          </p:nvPr>
        </p:nvSpPr>
        <p:spPr/>
        <p:txBody>
          <a:bodyPr/>
          <a:lstStyle/>
          <a:p>
            <a:r>
              <a:rPr lang="en-US" dirty="0"/>
              <a:t>An object that represents a Revit file (project .</a:t>
            </a:r>
            <a:r>
              <a:rPr lang="en-US" dirty="0" err="1"/>
              <a:t>rvt</a:t>
            </a:r>
            <a:r>
              <a:rPr lang="en-US" dirty="0"/>
              <a:t> or family .</a:t>
            </a:r>
            <a:r>
              <a:rPr lang="en-US" dirty="0" err="1"/>
              <a:t>rfa</a:t>
            </a:r>
            <a:r>
              <a:rPr lang="en-US" dirty="0"/>
              <a:t>)</a:t>
            </a:r>
          </a:p>
          <a:p>
            <a:r>
              <a:rPr lang="en-US" dirty="0"/>
              <a:t>It has properties to define the file (Title, </a:t>
            </a:r>
            <a:r>
              <a:rPr lang="en-US" dirty="0" err="1"/>
              <a:t>PathName</a:t>
            </a:r>
            <a:r>
              <a:rPr lang="en-US" dirty="0"/>
              <a:t>, etc.)</a:t>
            </a:r>
          </a:p>
          <a:p>
            <a:r>
              <a:rPr lang="en-US" dirty="0"/>
              <a:t>It has methods to retrieve objects and modify the content</a:t>
            </a:r>
          </a:p>
          <a:p>
            <a:pPr lvl="1"/>
            <a:r>
              <a:rPr lang="en-US" dirty="0" err="1"/>
              <a:t>GetElement</a:t>
            </a:r>
            <a:r>
              <a:rPr lang="en-US" dirty="0"/>
              <a:t>(), </a:t>
            </a:r>
            <a:r>
              <a:rPr lang="en-US" dirty="0" err="1"/>
              <a:t>FilteredElementCollector</a:t>
            </a:r>
            <a:r>
              <a:rPr lang="en-US" dirty="0"/>
              <a:t>(), …</a:t>
            </a:r>
          </a:p>
        </p:txBody>
      </p:sp>
      <p:sp>
        <p:nvSpPr>
          <p:cNvPr id="5" name="Content Placeholder 4">
            <a:extLst>
              <a:ext uri="{FF2B5EF4-FFF2-40B4-BE49-F238E27FC236}">
                <a16:creationId xmlns:a16="http://schemas.microsoft.com/office/drawing/2014/main" id="{F6B96820-1F4C-4F7E-A9A6-16025566C117}"/>
              </a:ext>
            </a:extLst>
          </p:cNvPr>
          <p:cNvSpPr>
            <a:spLocks noGrp="1"/>
          </p:cNvSpPr>
          <p:nvPr>
            <p:ph sz="half" idx="2"/>
          </p:nvPr>
        </p:nvSpPr>
        <p:spPr/>
        <p:txBody>
          <a:bodyPr/>
          <a:lstStyle/>
          <a:p>
            <a:endParaRPr lang="en-US"/>
          </a:p>
        </p:txBody>
      </p:sp>
      <p:sp>
        <p:nvSpPr>
          <p:cNvPr id="6" name="Text Placeholder 5">
            <a:extLst>
              <a:ext uri="{FF2B5EF4-FFF2-40B4-BE49-F238E27FC236}">
                <a16:creationId xmlns:a16="http://schemas.microsoft.com/office/drawing/2014/main" id="{B88F049A-88AC-4A45-A7CE-217F0317F637}"/>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28872030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a:t>Warnings</a:t>
            </a:r>
          </a:p>
        </p:txBody>
      </p:sp>
      <p:pic>
        <p:nvPicPr>
          <p:cNvPr id="3074" name="Picture 2" descr="Node Errors Tooltip"/>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tretch/>
        </p:blipFill>
        <p:spPr bwMode="auto">
          <a:xfrm>
            <a:off x="1191761" y="1878327"/>
            <a:ext cx="6760478" cy="2377445"/>
          </a:xfrm>
          <a:prstGeom prst="rect">
            <a:avLst/>
          </a:prstGeom>
          <a:noFill/>
          <a:extLst>
            <a:ext uri="{909E8E84-426E-40DD-AFC4-6F175D3DCCD1}">
              <a14:hiddenFill xmlns:a14="http://schemas.microsoft.com/office/drawing/2010/main">
                <a:solidFill>
                  <a:srgbClr val="FFFFFF"/>
                </a:solidFill>
              </a14:hiddenFill>
            </a:ext>
          </a:extLst>
        </p:spPr>
      </p:pic>
      <p:sp>
        <p:nvSpPr>
          <p:cNvPr id="2" name="Text Placeholder 1">
            <a:extLst>
              <a:ext uri="{FF2B5EF4-FFF2-40B4-BE49-F238E27FC236}">
                <a16:creationId xmlns:a16="http://schemas.microsoft.com/office/drawing/2014/main" id="{374E3057-D8F9-47EB-9E40-673FF62A998E}"/>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11754181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Revit API | </a:t>
            </a:r>
            <a:r>
              <a:rPr lang="en-US" dirty="0">
                <a:solidFill>
                  <a:schemeClr val="bg2">
                    <a:lumMod val="50000"/>
                  </a:schemeClr>
                </a:solidFill>
              </a:rPr>
              <a:t>Element</a:t>
            </a:r>
          </a:p>
        </p:txBody>
      </p:sp>
      <p:sp>
        <p:nvSpPr>
          <p:cNvPr id="2" name="Content Placeholder 1"/>
          <p:cNvSpPr>
            <a:spLocks noGrp="1"/>
          </p:cNvSpPr>
          <p:nvPr>
            <p:ph sz="half" idx="1"/>
          </p:nvPr>
        </p:nvSpPr>
        <p:spPr/>
        <p:txBody>
          <a:bodyPr/>
          <a:lstStyle/>
          <a:p>
            <a:r>
              <a:rPr lang="en-US" dirty="0"/>
              <a:t>The base object for most of the Revit items (inheritance and polymorphism)</a:t>
            </a:r>
          </a:p>
          <a:p>
            <a:pPr lvl="1"/>
            <a:r>
              <a:rPr lang="en-US" dirty="0"/>
              <a:t>Instance</a:t>
            </a:r>
          </a:p>
          <a:p>
            <a:pPr lvl="1"/>
            <a:r>
              <a:rPr lang="en-US" dirty="0" err="1"/>
              <a:t>ElementType</a:t>
            </a:r>
            <a:endParaRPr lang="en-US" dirty="0"/>
          </a:p>
          <a:p>
            <a:pPr lvl="1"/>
            <a:r>
              <a:rPr lang="en-US" dirty="0"/>
              <a:t>Wall</a:t>
            </a:r>
          </a:p>
          <a:p>
            <a:pPr lvl="1"/>
            <a:r>
              <a:rPr lang="en-US" dirty="0"/>
              <a:t>…</a:t>
            </a:r>
          </a:p>
        </p:txBody>
      </p:sp>
      <p:sp>
        <p:nvSpPr>
          <p:cNvPr id="5" name="Content Placeholder 4">
            <a:extLst>
              <a:ext uri="{FF2B5EF4-FFF2-40B4-BE49-F238E27FC236}">
                <a16:creationId xmlns:a16="http://schemas.microsoft.com/office/drawing/2014/main" id="{3F7D9396-4BA2-4D86-9AC4-BB404DADC840}"/>
              </a:ext>
            </a:extLst>
          </p:cNvPr>
          <p:cNvSpPr>
            <a:spLocks noGrp="1"/>
          </p:cNvSpPr>
          <p:nvPr>
            <p:ph sz="half" idx="2"/>
          </p:nvPr>
        </p:nvSpPr>
        <p:spPr/>
        <p:txBody>
          <a:bodyPr/>
          <a:lstStyle/>
          <a:p>
            <a:endParaRPr lang="en-US"/>
          </a:p>
        </p:txBody>
      </p:sp>
      <p:sp>
        <p:nvSpPr>
          <p:cNvPr id="6" name="Text Placeholder 5">
            <a:extLst>
              <a:ext uri="{FF2B5EF4-FFF2-40B4-BE49-F238E27FC236}">
                <a16:creationId xmlns:a16="http://schemas.microsoft.com/office/drawing/2014/main" id="{C1A331E9-7525-4970-9602-E30BE3D72DCA}"/>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215402604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Revit API | </a:t>
            </a:r>
            <a:r>
              <a:rPr lang="en-US" dirty="0">
                <a:solidFill>
                  <a:schemeClr val="bg2">
                    <a:lumMod val="50000"/>
                  </a:schemeClr>
                </a:solidFill>
              </a:rPr>
              <a:t>Parameters</a:t>
            </a:r>
          </a:p>
        </p:txBody>
      </p:sp>
      <p:sp>
        <p:nvSpPr>
          <p:cNvPr id="2" name="Content Placeholder 1"/>
          <p:cNvSpPr>
            <a:spLocks noGrp="1"/>
          </p:cNvSpPr>
          <p:nvPr>
            <p:ph sz="half" idx="1"/>
          </p:nvPr>
        </p:nvSpPr>
        <p:spPr/>
        <p:txBody>
          <a:bodyPr/>
          <a:lstStyle/>
          <a:p>
            <a:r>
              <a:rPr lang="en-US" dirty="0"/>
              <a:t>Every Element object has a specific set of properties that help describe the object in more detail</a:t>
            </a:r>
          </a:p>
          <a:p>
            <a:r>
              <a:rPr lang="en-US" dirty="0"/>
              <a:t>They can be Built-In or added via Shared Parameters file</a:t>
            </a:r>
          </a:p>
          <a:p>
            <a:r>
              <a:rPr lang="en-US" dirty="0"/>
              <a:t>Object parameters are retrieved not in any particular order so it is important to be able to filter and sort them</a:t>
            </a:r>
          </a:p>
        </p:txBody>
      </p:sp>
      <p:sp>
        <p:nvSpPr>
          <p:cNvPr id="5" name="Content Placeholder 4">
            <a:extLst>
              <a:ext uri="{FF2B5EF4-FFF2-40B4-BE49-F238E27FC236}">
                <a16:creationId xmlns:a16="http://schemas.microsoft.com/office/drawing/2014/main" id="{C982F7B4-D170-45E6-948B-065DCBA6D7A0}"/>
              </a:ext>
            </a:extLst>
          </p:cNvPr>
          <p:cNvSpPr>
            <a:spLocks noGrp="1"/>
          </p:cNvSpPr>
          <p:nvPr>
            <p:ph sz="half" idx="2"/>
          </p:nvPr>
        </p:nvSpPr>
        <p:spPr/>
        <p:txBody>
          <a:bodyPr/>
          <a:lstStyle/>
          <a:p>
            <a:endParaRPr lang="en-US"/>
          </a:p>
        </p:txBody>
      </p:sp>
      <p:sp>
        <p:nvSpPr>
          <p:cNvPr id="6" name="Text Placeholder 5">
            <a:extLst>
              <a:ext uri="{FF2B5EF4-FFF2-40B4-BE49-F238E27FC236}">
                <a16:creationId xmlns:a16="http://schemas.microsoft.com/office/drawing/2014/main" id="{04E463C3-A451-48C2-8FC1-4DFEE882D144}"/>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28676086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Revit API | </a:t>
            </a:r>
            <a:r>
              <a:rPr lang="en-US" dirty="0">
                <a:solidFill>
                  <a:schemeClr val="bg2">
                    <a:lumMod val="50000"/>
                  </a:schemeClr>
                </a:solidFill>
              </a:rPr>
              <a:t>Parameters</a:t>
            </a:r>
          </a:p>
        </p:txBody>
      </p:sp>
      <p:sp>
        <p:nvSpPr>
          <p:cNvPr id="2" name="Content Placeholder 1"/>
          <p:cNvSpPr>
            <a:spLocks noGrp="1"/>
          </p:cNvSpPr>
          <p:nvPr>
            <p:ph sz="half" idx="1"/>
          </p:nvPr>
        </p:nvSpPr>
        <p:spPr/>
        <p:txBody>
          <a:bodyPr/>
          <a:lstStyle/>
          <a:p>
            <a:r>
              <a:rPr lang="en-US" dirty="0"/>
              <a:t>Parameters value can be read-only and of a specific data type (</a:t>
            </a:r>
            <a:r>
              <a:rPr lang="en-US" dirty="0" err="1"/>
              <a:t>StorageType</a:t>
            </a:r>
            <a:r>
              <a:rPr lang="en-US" dirty="0"/>
              <a:t>) </a:t>
            </a:r>
          </a:p>
          <a:p>
            <a:r>
              <a:rPr lang="en-US" dirty="0"/>
              <a:t>The internal units may differ from the Display Unit Type</a:t>
            </a:r>
          </a:p>
          <a:p>
            <a:r>
              <a:rPr lang="en-US" dirty="0"/>
              <a:t>To set parameter values there is need for an open Transaction</a:t>
            </a:r>
          </a:p>
        </p:txBody>
      </p:sp>
      <p:sp>
        <p:nvSpPr>
          <p:cNvPr id="5" name="Content Placeholder 4">
            <a:extLst>
              <a:ext uri="{FF2B5EF4-FFF2-40B4-BE49-F238E27FC236}">
                <a16:creationId xmlns:a16="http://schemas.microsoft.com/office/drawing/2014/main" id="{58B0E82C-983B-4AF2-9AAE-1A3676B34D5C}"/>
              </a:ext>
            </a:extLst>
          </p:cNvPr>
          <p:cNvSpPr>
            <a:spLocks noGrp="1"/>
          </p:cNvSpPr>
          <p:nvPr>
            <p:ph sz="half" idx="2"/>
          </p:nvPr>
        </p:nvSpPr>
        <p:spPr/>
        <p:txBody>
          <a:bodyPr/>
          <a:lstStyle/>
          <a:p>
            <a:endParaRPr lang="en-US"/>
          </a:p>
        </p:txBody>
      </p:sp>
      <p:sp>
        <p:nvSpPr>
          <p:cNvPr id="6" name="Text Placeholder 5">
            <a:extLst>
              <a:ext uri="{FF2B5EF4-FFF2-40B4-BE49-F238E27FC236}">
                <a16:creationId xmlns:a16="http://schemas.microsoft.com/office/drawing/2014/main" id="{FA4DAD32-F7C9-4831-912B-27CCD93DA345}"/>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23141104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Revit API | </a:t>
            </a:r>
            <a:r>
              <a:rPr lang="en-US" dirty="0">
                <a:solidFill>
                  <a:schemeClr val="bg2">
                    <a:lumMod val="50000"/>
                  </a:schemeClr>
                </a:solidFill>
              </a:rPr>
              <a:t>Transaction</a:t>
            </a:r>
          </a:p>
        </p:txBody>
      </p:sp>
      <p:sp>
        <p:nvSpPr>
          <p:cNvPr id="2" name="Content Placeholder 1"/>
          <p:cNvSpPr>
            <a:spLocks noGrp="1"/>
          </p:cNvSpPr>
          <p:nvPr>
            <p:ph sz="half" idx="1"/>
          </p:nvPr>
        </p:nvSpPr>
        <p:spPr/>
        <p:txBody>
          <a:bodyPr/>
          <a:lstStyle/>
          <a:p>
            <a:r>
              <a:rPr lang="en-US" dirty="0"/>
              <a:t>Allows to safely access to the Document  database</a:t>
            </a:r>
          </a:p>
          <a:p>
            <a:r>
              <a:rPr lang="en-US" dirty="0"/>
              <a:t>The name in the “undo” history</a:t>
            </a:r>
          </a:p>
          <a:p>
            <a:r>
              <a:rPr lang="en-US" dirty="0"/>
              <a:t>The transaction can Start, Commit if successful or Rollback if not</a:t>
            </a:r>
          </a:p>
          <a:p>
            <a:r>
              <a:rPr lang="en-US" dirty="0"/>
              <a:t>In Python use the </a:t>
            </a:r>
            <a:r>
              <a:rPr lang="en-US" u="sng" dirty="0"/>
              <a:t>with</a:t>
            </a:r>
            <a:r>
              <a:rPr lang="en-US" dirty="0"/>
              <a:t> statement to be sure to handle the database correctly</a:t>
            </a:r>
          </a:p>
        </p:txBody>
      </p:sp>
      <p:sp>
        <p:nvSpPr>
          <p:cNvPr id="5" name="Content Placeholder 4">
            <a:extLst>
              <a:ext uri="{FF2B5EF4-FFF2-40B4-BE49-F238E27FC236}">
                <a16:creationId xmlns:a16="http://schemas.microsoft.com/office/drawing/2014/main" id="{2B00E33B-49D8-4ED6-B1A9-2B0BFB1CFC61}"/>
              </a:ext>
            </a:extLst>
          </p:cNvPr>
          <p:cNvSpPr>
            <a:spLocks noGrp="1"/>
          </p:cNvSpPr>
          <p:nvPr>
            <p:ph sz="half" idx="2"/>
          </p:nvPr>
        </p:nvSpPr>
        <p:spPr/>
        <p:txBody>
          <a:bodyPr/>
          <a:lstStyle/>
          <a:p>
            <a:endParaRPr lang="en-US"/>
          </a:p>
        </p:txBody>
      </p:sp>
      <p:sp>
        <p:nvSpPr>
          <p:cNvPr id="6" name="Text Placeholder 5">
            <a:extLst>
              <a:ext uri="{FF2B5EF4-FFF2-40B4-BE49-F238E27FC236}">
                <a16:creationId xmlns:a16="http://schemas.microsoft.com/office/drawing/2014/main" id="{388D5A8A-3BF3-4AE3-82A1-153EE499EDD2}"/>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422114739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Transaction example</a:t>
            </a:r>
          </a:p>
        </p:txBody>
      </p:sp>
      <p:sp>
        <p:nvSpPr>
          <p:cNvPr id="2" name="Content Placeholder 1"/>
          <p:cNvSpPr>
            <a:spLocks noGrp="1"/>
          </p:cNvSpPr>
          <p:nvPr>
            <p:ph idx="1"/>
          </p:nvPr>
        </p:nvSpPr>
        <p:spPr/>
        <p:txBody>
          <a:bodyPr/>
          <a:lstStyle/>
          <a:p>
            <a:pPr marL="60001" indent="0">
              <a:buNone/>
            </a:pPr>
            <a:r>
              <a:rPr lang="en-US" dirty="0">
                <a:solidFill>
                  <a:srgbClr val="FF0000"/>
                </a:solidFill>
              </a:rPr>
              <a:t>with Transaction(</a:t>
            </a:r>
            <a:r>
              <a:rPr lang="en-US" dirty="0">
                <a:solidFill>
                  <a:srgbClr val="000000"/>
                </a:solidFill>
              </a:rPr>
              <a:t>doc, “</a:t>
            </a:r>
            <a:r>
              <a:rPr lang="en-US" dirty="0" err="1">
                <a:solidFill>
                  <a:srgbClr val="000000"/>
                </a:solidFill>
              </a:rPr>
              <a:t>TransactionName</a:t>
            </a:r>
            <a:r>
              <a:rPr lang="en-US" dirty="0">
                <a:solidFill>
                  <a:srgbClr val="000000"/>
                </a:solidFill>
              </a:rPr>
              <a:t>”</a:t>
            </a:r>
            <a:r>
              <a:rPr lang="en-US" dirty="0">
                <a:solidFill>
                  <a:srgbClr val="FF0000"/>
                </a:solidFill>
              </a:rPr>
              <a:t>) as </a:t>
            </a:r>
            <a:r>
              <a:rPr lang="en-US" dirty="0">
                <a:solidFill>
                  <a:srgbClr val="000000"/>
                </a:solidFill>
              </a:rPr>
              <a:t>t</a:t>
            </a:r>
            <a:r>
              <a:rPr lang="en-US" dirty="0"/>
              <a:t> </a:t>
            </a:r>
            <a:r>
              <a:rPr lang="en-US" dirty="0">
                <a:solidFill>
                  <a:srgbClr val="FF0000"/>
                </a:solidFill>
              </a:rPr>
              <a:t>:</a:t>
            </a:r>
          </a:p>
          <a:p>
            <a:pPr marL="60001" indent="0">
              <a:buNone/>
            </a:pPr>
            <a:r>
              <a:rPr lang="en-US" dirty="0"/>
              <a:t>	</a:t>
            </a:r>
            <a:r>
              <a:rPr lang="en-US" dirty="0" err="1">
                <a:solidFill>
                  <a:srgbClr val="FF0000"/>
                </a:solidFill>
              </a:rPr>
              <a:t>t.Start</a:t>
            </a:r>
            <a:r>
              <a:rPr lang="en-US" dirty="0">
                <a:solidFill>
                  <a:srgbClr val="FF0000"/>
                </a:solidFill>
              </a:rPr>
              <a:t>()</a:t>
            </a:r>
          </a:p>
          <a:p>
            <a:pPr marL="60001" indent="0">
              <a:buNone/>
            </a:pPr>
            <a:r>
              <a:rPr lang="en-US" dirty="0"/>
              <a:t>	# do something</a:t>
            </a:r>
          </a:p>
          <a:p>
            <a:pPr marL="60001" indent="0">
              <a:buNone/>
            </a:pPr>
            <a:r>
              <a:rPr lang="en-US" dirty="0"/>
              <a:t>	</a:t>
            </a:r>
            <a:r>
              <a:rPr lang="en-US" dirty="0" err="1">
                <a:solidFill>
                  <a:srgbClr val="FF0000"/>
                </a:solidFill>
              </a:rPr>
              <a:t>t.Commit</a:t>
            </a:r>
            <a:r>
              <a:rPr lang="en-US" dirty="0">
                <a:solidFill>
                  <a:srgbClr val="FF0000"/>
                </a:solidFill>
              </a:rPr>
              <a:t>()</a:t>
            </a:r>
            <a:endParaRPr lang="en-US" dirty="0"/>
          </a:p>
          <a:p>
            <a:pPr marL="60001" indent="0">
              <a:buNone/>
            </a:pPr>
            <a:r>
              <a:rPr lang="en-US" dirty="0" err="1"/>
              <a:t>Transaction.Rollback</a:t>
            </a:r>
            <a:r>
              <a:rPr lang="en-US" dirty="0"/>
              <a:t>() restores the Document to the same state as before the Transaction started.</a:t>
            </a:r>
          </a:p>
          <a:p>
            <a:pPr marL="60001" indent="0">
              <a:buNone/>
            </a:pPr>
            <a:r>
              <a:rPr lang="en-US" dirty="0"/>
              <a:t>If the code fails in the </a:t>
            </a:r>
            <a:r>
              <a:rPr lang="en-US" b="1" dirty="0"/>
              <a:t>with</a:t>
            </a:r>
            <a:r>
              <a:rPr lang="en-US" dirty="0"/>
              <a:t> scope Rollback is used.</a:t>
            </a:r>
          </a:p>
          <a:p>
            <a:pPr marL="60001" indent="0">
              <a:buNone/>
            </a:pPr>
            <a:endParaRPr lang="en-US" dirty="0"/>
          </a:p>
          <a:p>
            <a:pPr marL="60001" indent="0">
              <a:buNone/>
            </a:pPr>
            <a:r>
              <a:rPr lang="en-US" dirty="0"/>
              <a:t>	</a:t>
            </a:r>
          </a:p>
          <a:p>
            <a:pPr marL="60001" indent="0">
              <a:buNone/>
            </a:pPr>
            <a:endParaRPr lang="en-US" dirty="0"/>
          </a:p>
        </p:txBody>
      </p:sp>
      <p:sp>
        <p:nvSpPr>
          <p:cNvPr id="7" name="Text Placeholder 6">
            <a:extLst>
              <a:ext uri="{FF2B5EF4-FFF2-40B4-BE49-F238E27FC236}">
                <a16:creationId xmlns:a16="http://schemas.microsoft.com/office/drawing/2014/main" id="{78D622E5-3D8E-4B51-974E-C44045A7A3F7}"/>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199074344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Revit API | </a:t>
            </a:r>
            <a:r>
              <a:rPr lang="en-US" dirty="0">
                <a:solidFill>
                  <a:schemeClr val="bg2">
                    <a:lumMod val="50000"/>
                  </a:schemeClr>
                </a:solidFill>
              </a:rPr>
              <a:t>Transaction Groups</a:t>
            </a:r>
          </a:p>
        </p:txBody>
      </p:sp>
      <p:sp>
        <p:nvSpPr>
          <p:cNvPr id="2" name="Content Placeholder 1"/>
          <p:cNvSpPr>
            <a:spLocks noGrp="1"/>
          </p:cNvSpPr>
          <p:nvPr>
            <p:ph sz="half" idx="1"/>
          </p:nvPr>
        </p:nvSpPr>
        <p:spPr/>
        <p:txBody>
          <a:bodyPr/>
          <a:lstStyle/>
          <a:p>
            <a:r>
              <a:rPr lang="en-US" dirty="0"/>
              <a:t>An object to execute multiple Transactions without cluttering the Undo commands list</a:t>
            </a:r>
          </a:p>
          <a:p>
            <a:r>
              <a:rPr lang="en-US" dirty="0"/>
              <a:t>The transaction can Start and Assimilate the internal Transactions</a:t>
            </a:r>
          </a:p>
          <a:p>
            <a:r>
              <a:rPr lang="en-US" dirty="0"/>
              <a:t>In Python use the </a:t>
            </a:r>
            <a:r>
              <a:rPr lang="en-US" u="sng" dirty="0"/>
              <a:t>with</a:t>
            </a:r>
            <a:r>
              <a:rPr lang="en-US" dirty="0"/>
              <a:t> statement to be sure to handle the database correctly</a:t>
            </a:r>
          </a:p>
        </p:txBody>
      </p:sp>
      <p:sp>
        <p:nvSpPr>
          <p:cNvPr id="5" name="Content Placeholder 4">
            <a:extLst>
              <a:ext uri="{FF2B5EF4-FFF2-40B4-BE49-F238E27FC236}">
                <a16:creationId xmlns:a16="http://schemas.microsoft.com/office/drawing/2014/main" id="{B834B180-7F92-4C49-80E9-95E74CF457ED}"/>
              </a:ext>
            </a:extLst>
          </p:cNvPr>
          <p:cNvSpPr>
            <a:spLocks noGrp="1"/>
          </p:cNvSpPr>
          <p:nvPr>
            <p:ph sz="half" idx="2"/>
          </p:nvPr>
        </p:nvSpPr>
        <p:spPr/>
        <p:txBody>
          <a:bodyPr/>
          <a:lstStyle/>
          <a:p>
            <a:endParaRPr lang="en-US"/>
          </a:p>
        </p:txBody>
      </p:sp>
      <p:sp>
        <p:nvSpPr>
          <p:cNvPr id="6" name="Text Placeholder 5">
            <a:extLst>
              <a:ext uri="{FF2B5EF4-FFF2-40B4-BE49-F238E27FC236}">
                <a16:creationId xmlns:a16="http://schemas.microsoft.com/office/drawing/2014/main" id="{D80CBEA4-6683-49CF-A495-8AA4A05231CF}"/>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239718884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Transaction Group example</a:t>
            </a:r>
          </a:p>
        </p:txBody>
      </p:sp>
      <p:sp>
        <p:nvSpPr>
          <p:cNvPr id="2" name="Content Placeholder 1"/>
          <p:cNvSpPr>
            <a:spLocks noGrp="1"/>
          </p:cNvSpPr>
          <p:nvPr>
            <p:ph idx="1"/>
          </p:nvPr>
        </p:nvSpPr>
        <p:spPr/>
        <p:txBody>
          <a:bodyPr/>
          <a:lstStyle/>
          <a:p>
            <a:pPr marL="60001" indent="0">
              <a:lnSpc>
                <a:spcPct val="100000"/>
              </a:lnSpc>
              <a:buNone/>
            </a:pPr>
            <a:r>
              <a:rPr lang="en-US" sz="1200" dirty="0">
                <a:solidFill>
                  <a:srgbClr val="FF0000"/>
                </a:solidFill>
              </a:rPr>
              <a:t>with </a:t>
            </a:r>
            <a:r>
              <a:rPr lang="en-US" sz="1200" dirty="0" err="1">
                <a:solidFill>
                  <a:srgbClr val="FF0000"/>
                </a:solidFill>
              </a:rPr>
              <a:t>TransactionGroup</a:t>
            </a:r>
            <a:r>
              <a:rPr lang="en-US" sz="1200" dirty="0">
                <a:solidFill>
                  <a:srgbClr val="FF0000"/>
                </a:solidFill>
              </a:rPr>
              <a:t>(</a:t>
            </a:r>
            <a:r>
              <a:rPr lang="en-US" sz="1200" dirty="0">
                <a:solidFill>
                  <a:srgbClr val="000000"/>
                </a:solidFill>
              </a:rPr>
              <a:t>doc, “</a:t>
            </a:r>
            <a:r>
              <a:rPr lang="en-US" sz="1200" dirty="0" err="1">
                <a:solidFill>
                  <a:srgbClr val="000000"/>
                </a:solidFill>
              </a:rPr>
              <a:t>GroupName</a:t>
            </a:r>
            <a:r>
              <a:rPr lang="en-US" sz="1200" dirty="0">
                <a:solidFill>
                  <a:srgbClr val="000000"/>
                </a:solidFill>
              </a:rPr>
              <a:t>”</a:t>
            </a:r>
            <a:r>
              <a:rPr lang="en-US" sz="1200" dirty="0">
                <a:solidFill>
                  <a:srgbClr val="FF0000"/>
                </a:solidFill>
              </a:rPr>
              <a:t>) as </a:t>
            </a:r>
            <a:r>
              <a:rPr lang="en-US" sz="1200" dirty="0" err="1">
                <a:solidFill>
                  <a:srgbClr val="000000"/>
                </a:solidFill>
              </a:rPr>
              <a:t>tg</a:t>
            </a:r>
            <a:r>
              <a:rPr lang="en-US" sz="1200" dirty="0"/>
              <a:t> </a:t>
            </a:r>
            <a:r>
              <a:rPr lang="en-US" sz="1200" dirty="0">
                <a:solidFill>
                  <a:srgbClr val="FF0000"/>
                </a:solidFill>
              </a:rPr>
              <a:t>:</a:t>
            </a:r>
          </a:p>
          <a:p>
            <a:pPr marL="60001" indent="0">
              <a:lnSpc>
                <a:spcPct val="100000"/>
              </a:lnSpc>
              <a:buNone/>
            </a:pPr>
            <a:r>
              <a:rPr lang="en-US" sz="1200" dirty="0"/>
              <a:t>	</a:t>
            </a:r>
            <a:r>
              <a:rPr lang="en-US" sz="1200" dirty="0" err="1">
                <a:solidFill>
                  <a:srgbClr val="FF0000"/>
                </a:solidFill>
              </a:rPr>
              <a:t>tg.Start</a:t>
            </a:r>
            <a:r>
              <a:rPr lang="en-US" sz="1200" dirty="0">
                <a:solidFill>
                  <a:srgbClr val="FF0000"/>
                </a:solidFill>
              </a:rPr>
              <a:t>()</a:t>
            </a:r>
          </a:p>
          <a:p>
            <a:pPr marL="60001" indent="0">
              <a:lnSpc>
                <a:spcPct val="100000"/>
              </a:lnSpc>
              <a:buNone/>
            </a:pPr>
            <a:r>
              <a:rPr lang="en-US" sz="1200" dirty="0"/>
              <a:t>	with Transaction(doc, “</a:t>
            </a:r>
            <a:r>
              <a:rPr lang="en-US" sz="1200" dirty="0" err="1"/>
              <a:t>TransactionName</a:t>
            </a:r>
            <a:r>
              <a:rPr lang="en-US" sz="1200" dirty="0"/>
              <a:t>”) as t:</a:t>
            </a:r>
          </a:p>
          <a:p>
            <a:pPr marL="60001" indent="0">
              <a:lnSpc>
                <a:spcPct val="100000"/>
              </a:lnSpc>
              <a:buNone/>
            </a:pPr>
            <a:r>
              <a:rPr lang="en-US" sz="1200" dirty="0"/>
              <a:t>		</a:t>
            </a:r>
            <a:r>
              <a:rPr lang="en-US" sz="1200" dirty="0" err="1"/>
              <a:t>t.Start</a:t>
            </a:r>
            <a:r>
              <a:rPr lang="en-US" sz="1200" dirty="0"/>
              <a:t>()</a:t>
            </a:r>
          </a:p>
          <a:p>
            <a:pPr marL="60001" indent="0">
              <a:lnSpc>
                <a:spcPct val="100000"/>
              </a:lnSpc>
              <a:buNone/>
            </a:pPr>
            <a:r>
              <a:rPr lang="en-US" sz="1200" dirty="0"/>
              <a:t>		# do something</a:t>
            </a:r>
          </a:p>
          <a:p>
            <a:pPr marL="60001" indent="0">
              <a:lnSpc>
                <a:spcPct val="100000"/>
              </a:lnSpc>
              <a:buNone/>
            </a:pPr>
            <a:r>
              <a:rPr lang="en-US" sz="1200" dirty="0"/>
              <a:t>		</a:t>
            </a:r>
            <a:r>
              <a:rPr lang="en-US" sz="1200" dirty="0" err="1"/>
              <a:t>t.Commit</a:t>
            </a:r>
            <a:r>
              <a:rPr lang="en-US" sz="1200" dirty="0"/>
              <a:t>()</a:t>
            </a:r>
          </a:p>
          <a:p>
            <a:pPr marL="60001" indent="0">
              <a:lnSpc>
                <a:spcPct val="100000"/>
              </a:lnSpc>
              <a:buNone/>
            </a:pPr>
            <a:r>
              <a:rPr lang="en-US" sz="1200" dirty="0"/>
              <a:t>		</a:t>
            </a:r>
            <a:r>
              <a:rPr lang="en-US" sz="1200" dirty="0" err="1">
                <a:solidFill>
                  <a:schemeClr val="bg2">
                    <a:lumMod val="50000"/>
                  </a:schemeClr>
                </a:solidFill>
              </a:rPr>
              <a:t>t.Start</a:t>
            </a:r>
            <a:r>
              <a:rPr lang="en-US" sz="1200" dirty="0">
                <a:solidFill>
                  <a:schemeClr val="bg2">
                    <a:lumMod val="50000"/>
                  </a:schemeClr>
                </a:solidFill>
              </a:rPr>
              <a:t>()</a:t>
            </a:r>
          </a:p>
          <a:p>
            <a:pPr marL="60001" indent="0">
              <a:lnSpc>
                <a:spcPct val="100000"/>
              </a:lnSpc>
              <a:buNone/>
            </a:pPr>
            <a:r>
              <a:rPr lang="en-US" sz="1200" dirty="0">
                <a:solidFill>
                  <a:schemeClr val="bg2">
                    <a:lumMod val="50000"/>
                  </a:schemeClr>
                </a:solidFill>
              </a:rPr>
              <a:t>		# do something else</a:t>
            </a:r>
          </a:p>
          <a:p>
            <a:pPr marL="60001" indent="0">
              <a:lnSpc>
                <a:spcPct val="100000"/>
              </a:lnSpc>
              <a:buNone/>
            </a:pPr>
            <a:r>
              <a:rPr lang="en-US" sz="1200" dirty="0">
                <a:solidFill>
                  <a:schemeClr val="bg2">
                    <a:lumMod val="50000"/>
                  </a:schemeClr>
                </a:solidFill>
              </a:rPr>
              <a:t>		</a:t>
            </a:r>
            <a:r>
              <a:rPr lang="en-US" sz="1200" dirty="0" err="1">
                <a:solidFill>
                  <a:schemeClr val="bg2">
                    <a:lumMod val="50000"/>
                  </a:schemeClr>
                </a:solidFill>
              </a:rPr>
              <a:t>t.Commit</a:t>
            </a:r>
            <a:r>
              <a:rPr lang="en-US" sz="1200" dirty="0">
                <a:solidFill>
                  <a:schemeClr val="bg2">
                    <a:lumMod val="50000"/>
                  </a:schemeClr>
                </a:solidFill>
              </a:rPr>
              <a:t>()</a:t>
            </a:r>
          </a:p>
          <a:p>
            <a:pPr marL="60001" indent="0">
              <a:lnSpc>
                <a:spcPct val="100000"/>
              </a:lnSpc>
              <a:buNone/>
            </a:pPr>
            <a:r>
              <a:rPr lang="en-US" sz="1200" dirty="0"/>
              <a:t>	</a:t>
            </a:r>
            <a:r>
              <a:rPr lang="en-US" sz="1200" dirty="0" err="1">
                <a:solidFill>
                  <a:srgbClr val="FF0000"/>
                </a:solidFill>
              </a:rPr>
              <a:t>tg.Assimilate</a:t>
            </a:r>
            <a:r>
              <a:rPr lang="en-US" sz="1200" dirty="0">
                <a:solidFill>
                  <a:srgbClr val="FF0000"/>
                </a:solidFill>
              </a:rPr>
              <a:t>()</a:t>
            </a:r>
          </a:p>
          <a:p>
            <a:pPr marL="60001" indent="0">
              <a:buNone/>
            </a:pPr>
            <a:endParaRPr lang="en-US" dirty="0"/>
          </a:p>
          <a:p>
            <a:pPr marL="60001" indent="0">
              <a:buNone/>
            </a:pPr>
            <a:endParaRPr lang="en-US" dirty="0"/>
          </a:p>
          <a:p>
            <a:pPr marL="60001" indent="0">
              <a:buNone/>
            </a:pPr>
            <a:endParaRPr lang="en-US" dirty="0"/>
          </a:p>
          <a:p>
            <a:pPr marL="60001" indent="0">
              <a:buNone/>
            </a:pPr>
            <a:r>
              <a:rPr lang="en-US" dirty="0"/>
              <a:t>	</a:t>
            </a:r>
          </a:p>
          <a:p>
            <a:pPr marL="60001" indent="0">
              <a:buNone/>
            </a:pPr>
            <a:endParaRPr lang="en-US" dirty="0"/>
          </a:p>
        </p:txBody>
      </p:sp>
      <p:sp>
        <p:nvSpPr>
          <p:cNvPr id="7" name="Text Placeholder 6">
            <a:extLst>
              <a:ext uri="{FF2B5EF4-FFF2-40B4-BE49-F238E27FC236}">
                <a16:creationId xmlns:a16="http://schemas.microsoft.com/office/drawing/2014/main" id="{B41B7D67-8B60-4779-84AA-E2BC238CDE9A}"/>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27367265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Revit API | </a:t>
            </a:r>
            <a:r>
              <a:rPr lang="en-US" dirty="0">
                <a:solidFill>
                  <a:schemeClr val="bg2">
                    <a:lumMod val="50000"/>
                  </a:schemeClr>
                </a:solidFill>
              </a:rPr>
              <a:t>Create </a:t>
            </a:r>
          </a:p>
        </p:txBody>
      </p:sp>
      <p:sp>
        <p:nvSpPr>
          <p:cNvPr id="2" name="Content Placeholder 1"/>
          <p:cNvSpPr>
            <a:spLocks noGrp="1"/>
          </p:cNvSpPr>
          <p:nvPr>
            <p:ph sz="half" idx="1"/>
          </p:nvPr>
        </p:nvSpPr>
        <p:spPr/>
        <p:txBody>
          <a:bodyPr/>
          <a:lstStyle/>
          <a:p>
            <a:r>
              <a:rPr lang="en-US" dirty="0" err="1"/>
              <a:t>Document.Create</a:t>
            </a:r>
            <a:r>
              <a:rPr lang="en-US" dirty="0"/>
              <a:t> for project </a:t>
            </a:r>
          </a:p>
          <a:p>
            <a:pPr lvl="1"/>
            <a:r>
              <a:rPr lang="en-US" dirty="0"/>
              <a:t>Walls</a:t>
            </a:r>
          </a:p>
          <a:p>
            <a:pPr lvl="1"/>
            <a:r>
              <a:rPr lang="en-US" dirty="0"/>
              <a:t>Floors</a:t>
            </a:r>
          </a:p>
          <a:p>
            <a:pPr lvl="1"/>
            <a:r>
              <a:rPr lang="en-US" dirty="0" err="1"/>
              <a:t>FamilyInstances</a:t>
            </a:r>
            <a:endParaRPr lang="en-US" dirty="0"/>
          </a:p>
          <a:p>
            <a:pPr lvl="1"/>
            <a:r>
              <a:rPr lang="en-US" dirty="0"/>
              <a:t>…</a:t>
            </a:r>
          </a:p>
          <a:p>
            <a:r>
              <a:rPr lang="en-US" dirty="0" err="1"/>
              <a:t>Document.FamilyCreate</a:t>
            </a:r>
            <a:r>
              <a:rPr lang="en-US" dirty="0"/>
              <a:t> for family</a:t>
            </a:r>
          </a:p>
          <a:p>
            <a:pPr lvl="1"/>
            <a:r>
              <a:rPr lang="en-US" dirty="0"/>
              <a:t>Extrusions</a:t>
            </a:r>
          </a:p>
          <a:p>
            <a:pPr lvl="1"/>
            <a:r>
              <a:rPr lang="en-US" dirty="0"/>
              <a:t>Sweeps</a:t>
            </a:r>
          </a:p>
          <a:p>
            <a:pPr lvl="1"/>
            <a:r>
              <a:rPr lang="en-US" dirty="0"/>
              <a:t>Lofts</a:t>
            </a:r>
          </a:p>
          <a:p>
            <a:pPr lvl="1"/>
            <a:r>
              <a:rPr lang="en-US" dirty="0"/>
              <a:t>…</a:t>
            </a:r>
          </a:p>
        </p:txBody>
      </p:sp>
      <p:sp>
        <p:nvSpPr>
          <p:cNvPr id="5" name="Content Placeholder 4">
            <a:extLst>
              <a:ext uri="{FF2B5EF4-FFF2-40B4-BE49-F238E27FC236}">
                <a16:creationId xmlns:a16="http://schemas.microsoft.com/office/drawing/2014/main" id="{9EF16FDC-3B52-48FE-82EB-22A20C9A036A}"/>
              </a:ext>
            </a:extLst>
          </p:cNvPr>
          <p:cNvSpPr>
            <a:spLocks noGrp="1"/>
          </p:cNvSpPr>
          <p:nvPr>
            <p:ph sz="half" idx="2"/>
          </p:nvPr>
        </p:nvSpPr>
        <p:spPr/>
        <p:txBody>
          <a:bodyPr/>
          <a:lstStyle/>
          <a:p>
            <a:endParaRPr lang="en-US"/>
          </a:p>
        </p:txBody>
      </p:sp>
      <p:sp>
        <p:nvSpPr>
          <p:cNvPr id="6" name="Text Placeholder 5">
            <a:extLst>
              <a:ext uri="{FF2B5EF4-FFF2-40B4-BE49-F238E27FC236}">
                <a16:creationId xmlns:a16="http://schemas.microsoft.com/office/drawing/2014/main" id="{19B9045C-EFA7-48DC-A9AD-9A82F5AE2884}"/>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105668590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Revit API | </a:t>
            </a:r>
            <a:r>
              <a:rPr lang="en-US" dirty="0" err="1">
                <a:solidFill>
                  <a:schemeClr val="bg2">
                    <a:lumMod val="50000"/>
                  </a:schemeClr>
                </a:solidFill>
              </a:rPr>
              <a:t>GeometryElement</a:t>
            </a:r>
            <a:r>
              <a:rPr lang="en-US" dirty="0">
                <a:solidFill>
                  <a:schemeClr val="bg2">
                    <a:lumMod val="50000"/>
                  </a:schemeClr>
                </a:solidFill>
              </a:rPr>
              <a:t> </a:t>
            </a:r>
            <a:endParaRPr lang="en-US" dirty="0"/>
          </a:p>
        </p:txBody>
      </p:sp>
      <p:sp>
        <p:nvSpPr>
          <p:cNvPr id="2" name="Content Placeholder 1"/>
          <p:cNvSpPr>
            <a:spLocks noGrp="1"/>
          </p:cNvSpPr>
          <p:nvPr>
            <p:ph sz="half" idx="1"/>
          </p:nvPr>
        </p:nvSpPr>
        <p:spPr/>
        <p:txBody>
          <a:bodyPr/>
          <a:lstStyle/>
          <a:p>
            <a:r>
              <a:rPr lang="en-US" dirty="0"/>
              <a:t>To create, change or delete a geometry object in Revit API it is not necessary to open a Transaction</a:t>
            </a:r>
          </a:p>
          <a:p>
            <a:r>
              <a:rPr lang="en-US" dirty="0" err="1"/>
              <a:t>GeometryElement</a:t>
            </a:r>
            <a:r>
              <a:rPr lang="en-US" dirty="0"/>
              <a:t> is the geometrical representation of a Revit object</a:t>
            </a:r>
          </a:p>
          <a:p>
            <a:r>
              <a:rPr lang="en-US" dirty="0"/>
              <a:t>An element can contain more than one </a:t>
            </a:r>
            <a:r>
              <a:rPr lang="en-US" dirty="0" err="1"/>
              <a:t>GeometryObject</a:t>
            </a:r>
            <a:endParaRPr lang="en-US" dirty="0"/>
          </a:p>
        </p:txBody>
      </p:sp>
      <p:sp>
        <p:nvSpPr>
          <p:cNvPr id="5" name="Content Placeholder 4">
            <a:extLst>
              <a:ext uri="{FF2B5EF4-FFF2-40B4-BE49-F238E27FC236}">
                <a16:creationId xmlns:a16="http://schemas.microsoft.com/office/drawing/2014/main" id="{4BCA4637-FE72-4E82-AD6D-95A4E9AC0055}"/>
              </a:ext>
            </a:extLst>
          </p:cNvPr>
          <p:cNvSpPr>
            <a:spLocks noGrp="1"/>
          </p:cNvSpPr>
          <p:nvPr>
            <p:ph sz="half" idx="2"/>
          </p:nvPr>
        </p:nvSpPr>
        <p:spPr/>
        <p:txBody>
          <a:bodyPr/>
          <a:lstStyle/>
          <a:p>
            <a:endParaRPr lang="en-US"/>
          </a:p>
        </p:txBody>
      </p:sp>
      <p:sp>
        <p:nvSpPr>
          <p:cNvPr id="6" name="Text Placeholder 5">
            <a:extLst>
              <a:ext uri="{FF2B5EF4-FFF2-40B4-BE49-F238E27FC236}">
                <a16:creationId xmlns:a16="http://schemas.microsoft.com/office/drawing/2014/main" id="{2F83407A-5F76-420C-88ED-7DA89DDFB1D1}"/>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318039479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Revit API | </a:t>
            </a:r>
            <a:r>
              <a:rPr lang="en-US" dirty="0" err="1">
                <a:solidFill>
                  <a:schemeClr val="bg2">
                    <a:lumMod val="50000"/>
                  </a:schemeClr>
                </a:solidFill>
              </a:rPr>
              <a:t>GeometryObject</a:t>
            </a:r>
            <a:r>
              <a:rPr lang="en-US" dirty="0">
                <a:solidFill>
                  <a:schemeClr val="bg2">
                    <a:lumMod val="50000"/>
                  </a:schemeClr>
                </a:solidFill>
              </a:rPr>
              <a:t> </a:t>
            </a:r>
            <a:endParaRPr lang="en-US" dirty="0"/>
          </a:p>
        </p:txBody>
      </p:sp>
      <p:sp>
        <p:nvSpPr>
          <p:cNvPr id="2" name="Content Placeholder 1"/>
          <p:cNvSpPr>
            <a:spLocks noGrp="1"/>
          </p:cNvSpPr>
          <p:nvPr>
            <p:ph sz="half" idx="1"/>
          </p:nvPr>
        </p:nvSpPr>
        <p:spPr/>
        <p:txBody>
          <a:bodyPr/>
          <a:lstStyle/>
          <a:p>
            <a:r>
              <a:rPr lang="en-US" dirty="0"/>
              <a:t>Quite often in Revit API it is necessary to create the </a:t>
            </a:r>
            <a:r>
              <a:rPr lang="en-US" dirty="0" err="1"/>
              <a:t>GeometryObject</a:t>
            </a:r>
            <a:r>
              <a:rPr lang="en-US" dirty="0"/>
              <a:t> that defines a Revit object to create it</a:t>
            </a:r>
          </a:p>
          <a:p>
            <a:r>
              <a:rPr lang="en-US" dirty="0"/>
              <a:t>The kind of </a:t>
            </a:r>
            <a:r>
              <a:rPr lang="en-US" dirty="0" err="1"/>
              <a:t>GeometryObject</a:t>
            </a:r>
            <a:r>
              <a:rPr lang="en-US" dirty="0"/>
              <a:t> needed may vary depending on the nature of the Revit object</a:t>
            </a:r>
          </a:p>
          <a:p>
            <a:r>
              <a:rPr lang="en-US" dirty="0"/>
              <a:t>It is possible to use Dynamo geometry objects for this purpose but they must be converted first</a:t>
            </a:r>
          </a:p>
        </p:txBody>
      </p:sp>
      <p:sp>
        <p:nvSpPr>
          <p:cNvPr id="5" name="Content Placeholder 4">
            <a:extLst>
              <a:ext uri="{FF2B5EF4-FFF2-40B4-BE49-F238E27FC236}">
                <a16:creationId xmlns:a16="http://schemas.microsoft.com/office/drawing/2014/main" id="{A420F117-5DD8-4987-950A-C7554A14B92A}"/>
              </a:ext>
            </a:extLst>
          </p:cNvPr>
          <p:cNvSpPr>
            <a:spLocks noGrp="1"/>
          </p:cNvSpPr>
          <p:nvPr>
            <p:ph sz="half" idx="2"/>
          </p:nvPr>
        </p:nvSpPr>
        <p:spPr/>
        <p:txBody>
          <a:bodyPr/>
          <a:lstStyle/>
          <a:p>
            <a:endParaRPr lang="en-US"/>
          </a:p>
        </p:txBody>
      </p:sp>
      <p:sp>
        <p:nvSpPr>
          <p:cNvPr id="6" name="Text Placeholder 5">
            <a:extLst>
              <a:ext uri="{FF2B5EF4-FFF2-40B4-BE49-F238E27FC236}">
                <a16:creationId xmlns:a16="http://schemas.microsoft.com/office/drawing/2014/main" id="{2C87DC08-174F-4B7C-89AC-E14A540A9063}"/>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262642334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Connectors</a:t>
            </a:r>
            <a:endParaRPr lang="en-US" sz="1125" dirty="0"/>
          </a:p>
        </p:txBody>
      </p:sp>
      <p:sp>
        <p:nvSpPr>
          <p:cNvPr id="2" name="Content Placeholder 1"/>
          <p:cNvSpPr>
            <a:spLocks noGrp="1"/>
          </p:cNvSpPr>
          <p:nvPr>
            <p:ph idx="1"/>
          </p:nvPr>
        </p:nvSpPr>
        <p:spPr/>
        <p:txBody>
          <a:bodyPr/>
          <a:lstStyle/>
          <a:p>
            <a:r>
              <a:rPr lang="en-US" dirty="0"/>
              <a:t>They define the routine flow of execution</a:t>
            </a:r>
          </a:p>
          <a:p>
            <a:r>
              <a:rPr lang="en-US" dirty="0"/>
              <a:t>Always link an output port to an input port</a:t>
            </a:r>
          </a:p>
          <a:p>
            <a:r>
              <a:rPr lang="en-US" dirty="0"/>
              <a:t>An output port can feed multiple input ports</a:t>
            </a:r>
          </a:p>
          <a:p>
            <a:r>
              <a:rPr lang="en-US" dirty="0"/>
              <a:t>Selecting a node selects input and output connectors</a:t>
            </a:r>
          </a:p>
        </p:txBody>
      </p:sp>
      <p:sp>
        <p:nvSpPr>
          <p:cNvPr id="4" name="Text Placeholder 3">
            <a:extLst>
              <a:ext uri="{FF2B5EF4-FFF2-40B4-BE49-F238E27FC236}">
                <a16:creationId xmlns:a16="http://schemas.microsoft.com/office/drawing/2014/main" id="{14B20F0F-4263-406A-86D9-0C74164E54D7}"/>
              </a:ext>
            </a:extLst>
          </p:cNvPr>
          <p:cNvSpPr>
            <a:spLocks noGrp="1"/>
          </p:cNvSpPr>
          <p:nvPr>
            <p:ph type="body" sz="quarter" idx="10"/>
          </p:nvPr>
        </p:nvSpPr>
        <p:spPr/>
        <p:txBody>
          <a:bodyPr/>
          <a:lstStyle/>
          <a:p>
            <a:endParaRPr lang="en-US"/>
          </a:p>
        </p:txBody>
      </p:sp>
      <p:pic>
        <p:nvPicPr>
          <p:cNvPr id="5" name="Picture 2" descr="Program Flow"/>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046733" y="2918460"/>
            <a:ext cx="5075248" cy="23069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437035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Revit to Dynamo | </a:t>
            </a:r>
            <a:r>
              <a:rPr lang="en-US" dirty="0">
                <a:solidFill>
                  <a:schemeClr val="bg2">
                    <a:lumMod val="50000"/>
                  </a:schemeClr>
                </a:solidFill>
              </a:rPr>
              <a:t>Conversions </a:t>
            </a:r>
            <a:endParaRPr lang="en-US" dirty="0"/>
          </a:p>
        </p:txBody>
      </p:sp>
      <p:sp>
        <p:nvSpPr>
          <p:cNvPr id="2" name="Content Placeholder 1"/>
          <p:cNvSpPr>
            <a:spLocks noGrp="1"/>
          </p:cNvSpPr>
          <p:nvPr>
            <p:ph sz="half" idx="1"/>
          </p:nvPr>
        </p:nvSpPr>
        <p:spPr/>
        <p:txBody>
          <a:bodyPr/>
          <a:lstStyle/>
          <a:p>
            <a:r>
              <a:rPr lang="en-US" dirty="0"/>
              <a:t>Revit</a:t>
            </a:r>
          </a:p>
          <a:p>
            <a:pPr lvl="1"/>
            <a:r>
              <a:rPr lang="en-US" dirty="0"/>
              <a:t>XYZ (point)</a:t>
            </a:r>
          </a:p>
          <a:p>
            <a:pPr lvl="1"/>
            <a:r>
              <a:rPr lang="en-US" dirty="0"/>
              <a:t>XYZ (vector)</a:t>
            </a:r>
          </a:p>
          <a:p>
            <a:pPr lvl="1"/>
            <a:r>
              <a:rPr lang="en-US" dirty="0" err="1"/>
              <a:t>GeometryObject</a:t>
            </a:r>
            <a:endParaRPr lang="en-US" dirty="0"/>
          </a:p>
          <a:p>
            <a:pPr lvl="1"/>
            <a:r>
              <a:rPr lang="en-US" dirty="0"/>
              <a:t>Revit </a:t>
            </a:r>
            <a:r>
              <a:rPr lang="en-US" dirty="0" err="1"/>
              <a:t>ElementType</a:t>
            </a:r>
            <a:endParaRPr lang="en-US" dirty="0"/>
          </a:p>
          <a:p>
            <a:endParaRPr lang="en-US" dirty="0"/>
          </a:p>
        </p:txBody>
      </p:sp>
      <p:sp>
        <p:nvSpPr>
          <p:cNvPr id="6" name="Content Placeholder 5">
            <a:extLst>
              <a:ext uri="{FF2B5EF4-FFF2-40B4-BE49-F238E27FC236}">
                <a16:creationId xmlns:a16="http://schemas.microsoft.com/office/drawing/2014/main" id="{AA094816-AE4B-4845-AE9D-D94B1464E18B}"/>
              </a:ext>
            </a:extLst>
          </p:cNvPr>
          <p:cNvSpPr>
            <a:spLocks noGrp="1"/>
          </p:cNvSpPr>
          <p:nvPr>
            <p:ph sz="half" idx="2"/>
          </p:nvPr>
        </p:nvSpPr>
        <p:spPr/>
        <p:txBody>
          <a:bodyPr/>
          <a:lstStyle/>
          <a:p>
            <a:r>
              <a:rPr lang="en-US" dirty="0"/>
              <a:t>Dynamo</a:t>
            </a:r>
          </a:p>
          <a:p>
            <a:pPr lvl="1"/>
            <a:r>
              <a:rPr lang="en-US" dirty="0" err="1"/>
              <a:t>ToPoint</a:t>
            </a:r>
            <a:r>
              <a:rPr lang="en-US" dirty="0"/>
              <a:t>()</a:t>
            </a:r>
          </a:p>
          <a:p>
            <a:pPr lvl="1"/>
            <a:r>
              <a:rPr lang="en-US" dirty="0" err="1"/>
              <a:t>ToVector</a:t>
            </a:r>
            <a:r>
              <a:rPr lang="en-US" dirty="0"/>
              <a:t>()</a:t>
            </a:r>
          </a:p>
          <a:p>
            <a:pPr lvl="1"/>
            <a:r>
              <a:rPr lang="en-US" dirty="0" err="1"/>
              <a:t>ToProtoType</a:t>
            </a:r>
            <a:r>
              <a:rPr lang="en-US" dirty="0"/>
              <a:t>()</a:t>
            </a:r>
          </a:p>
          <a:p>
            <a:pPr lvl="1"/>
            <a:r>
              <a:rPr lang="en-US" dirty="0" err="1"/>
              <a:t>ToDSType</a:t>
            </a:r>
            <a:r>
              <a:rPr lang="en-US" dirty="0"/>
              <a:t>()</a:t>
            </a:r>
          </a:p>
          <a:p>
            <a:endParaRPr lang="en-US" dirty="0"/>
          </a:p>
        </p:txBody>
      </p:sp>
      <p:sp>
        <p:nvSpPr>
          <p:cNvPr id="7" name="Text Placeholder 6">
            <a:extLst>
              <a:ext uri="{FF2B5EF4-FFF2-40B4-BE49-F238E27FC236}">
                <a16:creationId xmlns:a16="http://schemas.microsoft.com/office/drawing/2014/main" id="{C041F0D2-C3BB-44DC-97F7-070A7CE8F5D4}"/>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51639812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Dynamo to Revit | </a:t>
            </a:r>
            <a:r>
              <a:rPr lang="en-US" dirty="0">
                <a:solidFill>
                  <a:schemeClr val="bg2">
                    <a:lumMod val="50000"/>
                  </a:schemeClr>
                </a:solidFill>
              </a:rPr>
              <a:t>Conversions </a:t>
            </a:r>
            <a:endParaRPr lang="en-US" dirty="0"/>
          </a:p>
        </p:txBody>
      </p:sp>
      <p:sp>
        <p:nvSpPr>
          <p:cNvPr id="2" name="Content Placeholder 1"/>
          <p:cNvSpPr>
            <a:spLocks noGrp="1"/>
          </p:cNvSpPr>
          <p:nvPr>
            <p:ph sz="half" idx="1"/>
          </p:nvPr>
        </p:nvSpPr>
        <p:spPr/>
        <p:txBody>
          <a:bodyPr/>
          <a:lstStyle/>
          <a:p>
            <a:r>
              <a:rPr lang="en-US" dirty="0"/>
              <a:t>Dynamo</a:t>
            </a:r>
          </a:p>
          <a:p>
            <a:pPr lvl="1"/>
            <a:r>
              <a:rPr lang="en-US" dirty="0"/>
              <a:t>Point</a:t>
            </a:r>
          </a:p>
          <a:p>
            <a:pPr lvl="1"/>
            <a:r>
              <a:rPr lang="en-US" dirty="0"/>
              <a:t>Vector</a:t>
            </a:r>
          </a:p>
          <a:p>
            <a:pPr lvl="1"/>
            <a:r>
              <a:rPr lang="en-US" dirty="0"/>
              <a:t>Geometry Object</a:t>
            </a:r>
          </a:p>
          <a:p>
            <a:pPr lvl="1"/>
            <a:r>
              <a:rPr lang="en-US" dirty="0" err="1"/>
              <a:t>RevitNodes</a:t>
            </a:r>
            <a:endParaRPr lang="en-US" dirty="0"/>
          </a:p>
        </p:txBody>
      </p:sp>
      <p:sp>
        <p:nvSpPr>
          <p:cNvPr id="5" name="Content Placeholder 4">
            <a:extLst>
              <a:ext uri="{FF2B5EF4-FFF2-40B4-BE49-F238E27FC236}">
                <a16:creationId xmlns:a16="http://schemas.microsoft.com/office/drawing/2014/main" id="{DE33C7C7-3153-470E-84BF-0660F92B1284}"/>
              </a:ext>
            </a:extLst>
          </p:cNvPr>
          <p:cNvSpPr>
            <a:spLocks noGrp="1"/>
          </p:cNvSpPr>
          <p:nvPr>
            <p:ph sz="half" idx="2"/>
          </p:nvPr>
        </p:nvSpPr>
        <p:spPr/>
        <p:txBody>
          <a:bodyPr/>
          <a:lstStyle/>
          <a:p>
            <a:r>
              <a:rPr lang="en-US" dirty="0"/>
              <a:t>Revit</a:t>
            </a:r>
          </a:p>
          <a:p>
            <a:pPr lvl="1"/>
            <a:r>
              <a:rPr lang="en-US" dirty="0" err="1"/>
              <a:t>ToXyz</a:t>
            </a:r>
            <a:r>
              <a:rPr lang="en-US" dirty="0"/>
              <a:t>()</a:t>
            </a:r>
          </a:p>
          <a:p>
            <a:pPr lvl="1"/>
            <a:r>
              <a:rPr lang="en-US" dirty="0" err="1"/>
              <a:t>ToXyz</a:t>
            </a:r>
            <a:r>
              <a:rPr lang="en-US" dirty="0"/>
              <a:t>()</a:t>
            </a:r>
          </a:p>
          <a:p>
            <a:pPr lvl="1"/>
            <a:r>
              <a:rPr lang="en-US" dirty="0" err="1"/>
              <a:t>ToRevitType</a:t>
            </a:r>
            <a:r>
              <a:rPr lang="en-US" dirty="0"/>
              <a:t>()</a:t>
            </a:r>
          </a:p>
          <a:p>
            <a:pPr lvl="1"/>
            <a:r>
              <a:rPr lang="en-US" dirty="0" err="1"/>
              <a:t>UnwrapElement</a:t>
            </a:r>
            <a:r>
              <a:rPr lang="en-US" dirty="0"/>
              <a:t>(element)</a:t>
            </a:r>
          </a:p>
          <a:p>
            <a:endParaRPr lang="en-US" dirty="0"/>
          </a:p>
        </p:txBody>
      </p:sp>
      <p:sp>
        <p:nvSpPr>
          <p:cNvPr id="4" name="Content Placeholder 3"/>
          <p:cNvSpPr>
            <a:spLocks noGrp="1"/>
          </p:cNvSpPr>
          <p:nvPr>
            <p:ph type="body" sz="quarter" idx="10"/>
          </p:nvPr>
        </p:nvSpPr>
        <p:spPr/>
        <p:txBody>
          <a:bodyPr/>
          <a:lstStyle/>
          <a:p>
            <a:endParaRPr lang="en-US" dirty="0"/>
          </a:p>
        </p:txBody>
      </p:sp>
    </p:spTree>
    <p:extLst>
      <p:ext uri="{BB962C8B-B14F-4D97-AF65-F5344CB8AC3E}">
        <p14:creationId xmlns:p14="http://schemas.microsoft.com/office/powerpoint/2010/main" val="268520016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9058664-D9BE-4743-9C06-12E14ABCE121}"/>
              </a:ext>
            </a:extLst>
          </p:cNvPr>
          <p:cNvSpPr>
            <a:spLocks noGrp="1"/>
          </p:cNvSpPr>
          <p:nvPr>
            <p:ph type="title"/>
          </p:nvPr>
        </p:nvSpPr>
        <p:spPr/>
        <p:txBody>
          <a:bodyPr/>
          <a:lstStyle/>
          <a:p>
            <a:r>
              <a:rPr lang="en-US" sz="4800" dirty="0"/>
              <a:t>Next Steps</a:t>
            </a:r>
          </a:p>
        </p:txBody>
      </p:sp>
    </p:spTree>
    <p:extLst>
      <p:ext uri="{BB962C8B-B14F-4D97-AF65-F5344CB8AC3E}">
        <p14:creationId xmlns:p14="http://schemas.microsoft.com/office/powerpoint/2010/main" val="338206067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GitHub / </a:t>
            </a:r>
            <a:r>
              <a:rPr lang="en-US" dirty="0" err="1"/>
              <a:t>DynamoDS</a:t>
            </a:r>
            <a:endParaRPr lang="en-US" dirty="0"/>
          </a:p>
        </p:txBody>
      </p:sp>
      <p:sp>
        <p:nvSpPr>
          <p:cNvPr id="2" name="Content Placeholder 1"/>
          <p:cNvSpPr>
            <a:spLocks noGrp="1"/>
          </p:cNvSpPr>
          <p:nvPr>
            <p:ph sz="half" idx="1"/>
          </p:nvPr>
        </p:nvSpPr>
        <p:spPr/>
        <p:txBody>
          <a:bodyPr/>
          <a:lstStyle/>
          <a:p>
            <a:r>
              <a:rPr lang="en-US" dirty="0"/>
              <a:t>Open project</a:t>
            </a:r>
          </a:p>
          <a:p>
            <a:r>
              <a:rPr lang="en-US" dirty="0"/>
              <a:t>Wiki pages (lost of pieces are missing)</a:t>
            </a:r>
          </a:p>
          <a:p>
            <a:r>
              <a:rPr lang="en-US" dirty="0"/>
              <a:t>Examples and resources</a:t>
            </a:r>
          </a:p>
          <a:p>
            <a:r>
              <a:rPr lang="en-US" dirty="0"/>
              <a:t>Report a bug</a:t>
            </a:r>
          </a:p>
          <a:p>
            <a:r>
              <a:rPr lang="en-US" dirty="0"/>
              <a:t>Propose a different approach</a:t>
            </a:r>
          </a:p>
        </p:txBody>
      </p:sp>
      <p:sp>
        <p:nvSpPr>
          <p:cNvPr id="5" name="Content Placeholder 4">
            <a:extLst>
              <a:ext uri="{FF2B5EF4-FFF2-40B4-BE49-F238E27FC236}">
                <a16:creationId xmlns:a16="http://schemas.microsoft.com/office/drawing/2014/main" id="{4EA6AD63-C834-486D-8BD6-2F49527C277C}"/>
              </a:ext>
            </a:extLst>
          </p:cNvPr>
          <p:cNvSpPr>
            <a:spLocks noGrp="1"/>
          </p:cNvSpPr>
          <p:nvPr>
            <p:ph sz="half" idx="2"/>
          </p:nvPr>
        </p:nvSpPr>
        <p:spPr/>
        <p:txBody>
          <a:bodyPr/>
          <a:lstStyle/>
          <a:p>
            <a:endParaRPr lang="en-US"/>
          </a:p>
        </p:txBody>
      </p:sp>
      <p:sp>
        <p:nvSpPr>
          <p:cNvPr id="6" name="Text Placeholder 5">
            <a:extLst>
              <a:ext uri="{FF2B5EF4-FFF2-40B4-BE49-F238E27FC236}">
                <a16:creationId xmlns:a16="http://schemas.microsoft.com/office/drawing/2014/main" id="{6F9B3ECD-8878-470C-BE68-12E656B32B9C}"/>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304292772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Zero Touch Essentials</a:t>
            </a:r>
          </a:p>
        </p:txBody>
      </p:sp>
      <p:sp>
        <p:nvSpPr>
          <p:cNvPr id="2" name="Content Placeholder 1"/>
          <p:cNvSpPr>
            <a:spLocks noGrp="1"/>
          </p:cNvSpPr>
          <p:nvPr>
            <p:ph sz="half" idx="1"/>
          </p:nvPr>
        </p:nvSpPr>
        <p:spPr/>
        <p:txBody>
          <a:bodyPr/>
          <a:lstStyle/>
          <a:p>
            <a:r>
              <a:rPr lang="en-US" dirty="0"/>
              <a:t>Load a DLL into one session</a:t>
            </a:r>
          </a:p>
          <a:p>
            <a:r>
              <a:rPr lang="en-US" dirty="0"/>
              <a:t>New shelf in the Dynamo Library</a:t>
            </a:r>
          </a:p>
          <a:p>
            <a:r>
              <a:rPr lang="en-US" dirty="0"/>
              <a:t>Written using C#</a:t>
            </a:r>
          </a:p>
          <a:p>
            <a:r>
              <a:rPr lang="en-US" dirty="0"/>
              <a:t>There is no “new” keyword</a:t>
            </a:r>
          </a:p>
          <a:p>
            <a:r>
              <a:rPr lang="en-US" dirty="0"/>
              <a:t>All the method are static</a:t>
            </a:r>
          </a:p>
        </p:txBody>
      </p:sp>
      <p:sp>
        <p:nvSpPr>
          <p:cNvPr id="5" name="Content Placeholder 4">
            <a:extLst>
              <a:ext uri="{FF2B5EF4-FFF2-40B4-BE49-F238E27FC236}">
                <a16:creationId xmlns:a16="http://schemas.microsoft.com/office/drawing/2014/main" id="{9949F242-B113-41E7-BB6E-D6CC4E2A3663}"/>
              </a:ext>
            </a:extLst>
          </p:cNvPr>
          <p:cNvSpPr>
            <a:spLocks noGrp="1"/>
          </p:cNvSpPr>
          <p:nvPr>
            <p:ph sz="half" idx="2"/>
          </p:nvPr>
        </p:nvSpPr>
        <p:spPr/>
        <p:txBody>
          <a:bodyPr/>
          <a:lstStyle/>
          <a:p>
            <a:r>
              <a:rPr lang="en-US" dirty="0"/>
              <a:t>Multi-return nodes using Dictionary&lt;string, object&gt;</a:t>
            </a:r>
          </a:p>
          <a:p>
            <a:r>
              <a:rPr lang="en-US" dirty="0"/>
              <a:t>Pay attention when creating geometry objects (dispose the variables or encapsulate in “using”)</a:t>
            </a:r>
          </a:p>
          <a:p>
            <a:r>
              <a:rPr lang="en-US" dirty="0"/>
              <a:t>Objects life cycle for larger applications</a:t>
            </a:r>
          </a:p>
          <a:p>
            <a:endParaRPr lang="en-US" dirty="0"/>
          </a:p>
        </p:txBody>
      </p:sp>
      <p:sp>
        <p:nvSpPr>
          <p:cNvPr id="6" name="Text Placeholder 5">
            <a:extLst>
              <a:ext uri="{FF2B5EF4-FFF2-40B4-BE49-F238E27FC236}">
                <a16:creationId xmlns:a16="http://schemas.microsoft.com/office/drawing/2014/main" id="{BACF31E9-D93C-4B61-812A-C5B675263534}"/>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386591008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Garbage Collector</a:t>
            </a:r>
          </a:p>
        </p:txBody>
      </p:sp>
      <p:sp>
        <p:nvSpPr>
          <p:cNvPr id="2" name="Content Placeholder 1"/>
          <p:cNvSpPr>
            <a:spLocks noGrp="1"/>
          </p:cNvSpPr>
          <p:nvPr>
            <p:ph sz="half" idx="1"/>
          </p:nvPr>
        </p:nvSpPr>
        <p:spPr/>
        <p:txBody>
          <a:bodyPr/>
          <a:lstStyle/>
          <a:p>
            <a:r>
              <a:rPr lang="en-US" dirty="0"/>
              <a:t>Dynamo GC is different from .NET GC</a:t>
            </a:r>
          </a:p>
          <a:p>
            <a:r>
              <a:rPr lang="en-US" dirty="0"/>
              <a:t>Dynamo GC delete objects at the end of a cycle and it calls the Dispose() method if it is implemented</a:t>
            </a:r>
          </a:p>
          <a:p>
            <a:r>
              <a:rPr lang="en-US" dirty="0"/>
              <a:t>.NET GC frees memory when it is necessary</a:t>
            </a:r>
          </a:p>
          <a:p>
            <a:r>
              <a:rPr lang="en-US" dirty="0"/>
              <a:t>Dynamo GC comes before .NET’s GC (except in case of crash or errors)</a:t>
            </a:r>
          </a:p>
          <a:p>
            <a:endParaRPr lang="en-US" dirty="0"/>
          </a:p>
          <a:p>
            <a:endParaRPr lang="en-US" dirty="0"/>
          </a:p>
        </p:txBody>
      </p:sp>
      <p:sp>
        <p:nvSpPr>
          <p:cNvPr id="5" name="Content Placeholder 4">
            <a:extLst>
              <a:ext uri="{FF2B5EF4-FFF2-40B4-BE49-F238E27FC236}">
                <a16:creationId xmlns:a16="http://schemas.microsoft.com/office/drawing/2014/main" id="{450C2419-1AE0-4B32-BDAC-94B6794CCAC3}"/>
              </a:ext>
            </a:extLst>
          </p:cNvPr>
          <p:cNvSpPr>
            <a:spLocks noGrp="1"/>
          </p:cNvSpPr>
          <p:nvPr>
            <p:ph sz="half" idx="2"/>
          </p:nvPr>
        </p:nvSpPr>
        <p:spPr/>
        <p:txBody>
          <a:bodyPr/>
          <a:lstStyle/>
          <a:p>
            <a:endParaRPr lang="en-US"/>
          </a:p>
        </p:txBody>
      </p:sp>
      <p:sp>
        <p:nvSpPr>
          <p:cNvPr id="6" name="Text Placeholder 5">
            <a:extLst>
              <a:ext uri="{FF2B5EF4-FFF2-40B4-BE49-F238E27FC236}">
                <a16:creationId xmlns:a16="http://schemas.microsoft.com/office/drawing/2014/main" id="{DD234E13-3FEF-4C6F-B6F7-CDFA44F89EC9}"/>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350795145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Trace and Element Binding</a:t>
            </a:r>
          </a:p>
        </p:txBody>
      </p:sp>
      <p:sp>
        <p:nvSpPr>
          <p:cNvPr id="2" name="Content Placeholder 1"/>
          <p:cNvSpPr>
            <a:spLocks noGrp="1"/>
          </p:cNvSpPr>
          <p:nvPr>
            <p:ph sz="half" idx="1"/>
          </p:nvPr>
        </p:nvSpPr>
        <p:spPr/>
        <p:txBody>
          <a:bodyPr/>
          <a:lstStyle/>
          <a:p>
            <a:r>
              <a:rPr lang="en-US" dirty="0"/>
              <a:t>In general at each iteration objects are deleted and recreated and this could be an issue</a:t>
            </a:r>
          </a:p>
          <a:p>
            <a:pPr lvl="1"/>
            <a:r>
              <a:rPr lang="en-US" dirty="0"/>
              <a:t>An object can affect other objects</a:t>
            </a:r>
          </a:p>
          <a:p>
            <a:pPr lvl="1"/>
            <a:r>
              <a:rPr lang="en-US" dirty="0"/>
              <a:t>Changing an object could be cheaper than a new creation cycle</a:t>
            </a:r>
          </a:p>
          <a:p>
            <a:r>
              <a:rPr lang="en-US" dirty="0"/>
              <a:t>Trace register the ID of an object in the Thread Local Storage (TLS) and lookup to it to re-associate the object of previous executions</a:t>
            </a:r>
          </a:p>
          <a:p>
            <a:r>
              <a:rPr lang="en-US" dirty="0"/>
              <a:t>Mark attribute [</a:t>
            </a:r>
            <a:r>
              <a:rPr lang="en-US" dirty="0" err="1"/>
              <a:t>RegisterForTrace</a:t>
            </a:r>
            <a:r>
              <a:rPr lang="en-US" dirty="0"/>
              <a:t>(ID)] on the method</a:t>
            </a:r>
          </a:p>
          <a:p>
            <a:endParaRPr lang="en-US" dirty="0"/>
          </a:p>
        </p:txBody>
      </p:sp>
      <p:sp>
        <p:nvSpPr>
          <p:cNvPr id="5" name="Content Placeholder 4">
            <a:extLst>
              <a:ext uri="{FF2B5EF4-FFF2-40B4-BE49-F238E27FC236}">
                <a16:creationId xmlns:a16="http://schemas.microsoft.com/office/drawing/2014/main" id="{8587B056-8B70-4A86-8B76-E2B7DB39E0C8}"/>
              </a:ext>
            </a:extLst>
          </p:cNvPr>
          <p:cNvSpPr>
            <a:spLocks noGrp="1"/>
          </p:cNvSpPr>
          <p:nvPr>
            <p:ph sz="half" idx="2"/>
          </p:nvPr>
        </p:nvSpPr>
        <p:spPr/>
        <p:txBody>
          <a:bodyPr/>
          <a:lstStyle/>
          <a:p>
            <a:endParaRPr lang="en-US"/>
          </a:p>
        </p:txBody>
      </p:sp>
      <p:sp>
        <p:nvSpPr>
          <p:cNvPr id="6" name="Text Placeholder 5">
            <a:extLst>
              <a:ext uri="{FF2B5EF4-FFF2-40B4-BE49-F238E27FC236}">
                <a16:creationId xmlns:a16="http://schemas.microsoft.com/office/drawing/2014/main" id="{BB9A02CD-FEF0-45A0-A9F7-B7D4EB490AE7}"/>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6051559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Custom Nodes UI</a:t>
            </a:r>
          </a:p>
        </p:txBody>
      </p:sp>
      <p:sp>
        <p:nvSpPr>
          <p:cNvPr id="2" name="Content Placeholder 1"/>
          <p:cNvSpPr>
            <a:spLocks noGrp="1"/>
          </p:cNvSpPr>
          <p:nvPr>
            <p:ph sz="half" idx="1"/>
          </p:nvPr>
        </p:nvSpPr>
        <p:spPr/>
        <p:txBody>
          <a:bodyPr/>
          <a:lstStyle/>
          <a:p>
            <a:r>
              <a:rPr lang="en-US" dirty="0"/>
              <a:t>Implement a </a:t>
            </a:r>
            <a:r>
              <a:rPr lang="en-US" dirty="0" err="1"/>
              <a:t>NodeModel</a:t>
            </a:r>
            <a:r>
              <a:rPr lang="en-US" dirty="0"/>
              <a:t> object</a:t>
            </a:r>
          </a:p>
          <a:p>
            <a:r>
              <a:rPr lang="en-US" dirty="0"/>
              <a:t>Override the methods</a:t>
            </a:r>
          </a:p>
          <a:p>
            <a:r>
              <a:rPr lang="en-US" dirty="0"/>
              <a:t>WPF to generate the node interface</a:t>
            </a:r>
          </a:p>
          <a:p>
            <a:r>
              <a:rPr lang="en-US" dirty="0"/>
              <a:t>Create </a:t>
            </a:r>
            <a:r>
              <a:rPr lang="en-US" dirty="0" err="1"/>
              <a:t>ViewExtensions</a:t>
            </a:r>
            <a:r>
              <a:rPr lang="en-US" dirty="0"/>
              <a:t> to customize menus, node appearance and behavior or introduce new features</a:t>
            </a:r>
          </a:p>
          <a:p>
            <a:endParaRPr lang="en-US" dirty="0"/>
          </a:p>
          <a:p>
            <a:endParaRPr lang="en-US" dirty="0"/>
          </a:p>
        </p:txBody>
      </p:sp>
      <p:sp>
        <p:nvSpPr>
          <p:cNvPr id="5" name="Content Placeholder 4">
            <a:extLst>
              <a:ext uri="{FF2B5EF4-FFF2-40B4-BE49-F238E27FC236}">
                <a16:creationId xmlns:a16="http://schemas.microsoft.com/office/drawing/2014/main" id="{7D976ACA-F966-4ABC-8061-1AE8E375DD1F}"/>
              </a:ext>
            </a:extLst>
          </p:cNvPr>
          <p:cNvSpPr>
            <a:spLocks noGrp="1"/>
          </p:cNvSpPr>
          <p:nvPr>
            <p:ph sz="half" idx="2"/>
          </p:nvPr>
        </p:nvSpPr>
        <p:spPr/>
        <p:txBody>
          <a:bodyPr/>
          <a:lstStyle/>
          <a:p>
            <a:endParaRPr lang="en-US"/>
          </a:p>
        </p:txBody>
      </p:sp>
      <p:sp>
        <p:nvSpPr>
          <p:cNvPr id="6" name="Text Placeholder 5">
            <a:extLst>
              <a:ext uri="{FF2B5EF4-FFF2-40B4-BE49-F238E27FC236}">
                <a16:creationId xmlns:a16="http://schemas.microsoft.com/office/drawing/2014/main" id="{F789D0B2-81EE-4603-B721-47E02D365087}"/>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352808003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Myths and Truths</a:t>
            </a:r>
          </a:p>
        </p:txBody>
      </p:sp>
      <p:sp>
        <p:nvSpPr>
          <p:cNvPr id="4" name="Content Placeholder 3"/>
          <p:cNvSpPr>
            <a:spLocks noGrp="1"/>
          </p:cNvSpPr>
          <p:nvPr>
            <p:ph sz="half" idx="1"/>
          </p:nvPr>
        </p:nvSpPr>
        <p:spPr/>
        <p:txBody>
          <a:bodyPr/>
          <a:lstStyle/>
          <a:p>
            <a:r>
              <a:rPr lang="en-US" sz="1400" dirty="0">
                <a:latin typeface="Artifakt ElementOfc" charset="0"/>
                <a:cs typeface="+mn-cs"/>
              </a:rPr>
              <a:t>Don’t need to know how to code to use Dynamo</a:t>
            </a:r>
          </a:p>
          <a:p>
            <a:r>
              <a:rPr lang="en-US" sz="1400" dirty="0">
                <a:latin typeface="Artifakt ElementOfc" charset="0"/>
                <a:cs typeface="+mn-cs"/>
              </a:rPr>
              <a:t>Dynamo is only for modeling</a:t>
            </a:r>
          </a:p>
          <a:p>
            <a:r>
              <a:rPr lang="en-US" sz="1400" dirty="0">
                <a:latin typeface="Artifakt ElementOfc" charset="0"/>
                <a:cs typeface="+mn-cs"/>
              </a:rPr>
              <a:t>Dynamo = Revit API</a:t>
            </a:r>
          </a:p>
          <a:p>
            <a:r>
              <a:rPr lang="en-US" sz="1400" dirty="0">
                <a:latin typeface="Artifakt ElementOfc" charset="0"/>
                <a:cs typeface="+mn-cs"/>
              </a:rPr>
              <a:t>Once you go .NET you never go back</a:t>
            </a:r>
          </a:p>
          <a:p>
            <a:endParaRPr lang="en-US" sz="1575" dirty="0">
              <a:solidFill>
                <a:srgbClr val="FF0000"/>
              </a:solidFill>
            </a:endParaRPr>
          </a:p>
          <a:p>
            <a:endParaRPr lang="en-US" dirty="0"/>
          </a:p>
        </p:txBody>
      </p:sp>
      <p:sp>
        <p:nvSpPr>
          <p:cNvPr id="2" name="Content Placeholder 1">
            <a:extLst>
              <a:ext uri="{FF2B5EF4-FFF2-40B4-BE49-F238E27FC236}">
                <a16:creationId xmlns:a16="http://schemas.microsoft.com/office/drawing/2014/main" id="{37312F75-018B-4930-B912-BC907DFD2EFF}"/>
              </a:ext>
            </a:extLst>
          </p:cNvPr>
          <p:cNvSpPr>
            <a:spLocks noGrp="1"/>
          </p:cNvSpPr>
          <p:nvPr>
            <p:ph sz="half" idx="2"/>
          </p:nvPr>
        </p:nvSpPr>
        <p:spPr/>
        <p:txBody>
          <a:bodyPr/>
          <a:lstStyle/>
          <a:p>
            <a:r>
              <a:rPr lang="en-US" sz="1400" dirty="0"/>
              <a:t>Need to understand how to build logical structures</a:t>
            </a:r>
          </a:p>
          <a:p>
            <a:r>
              <a:rPr lang="en-US" sz="1400" dirty="0"/>
              <a:t>Dynamo geometry engine is very powerful but it can be used for data mining also</a:t>
            </a:r>
          </a:p>
          <a:p>
            <a:r>
              <a:rPr lang="en-US" sz="1400" dirty="0"/>
              <a:t>Not all the methods are available</a:t>
            </a:r>
          </a:p>
          <a:p>
            <a:r>
              <a:rPr lang="en-US" sz="1400" dirty="0"/>
              <a:t>It works with the localized version of Revit parameters names must be in the same language</a:t>
            </a:r>
          </a:p>
          <a:p>
            <a:r>
              <a:rPr lang="en-US" sz="1400" dirty="0"/>
              <a:t>Revit is just the first big application but it’s not the only one</a:t>
            </a:r>
          </a:p>
          <a:p>
            <a:r>
              <a:rPr lang="en-US" sz="1400" dirty="0"/>
              <a:t>The more one knows the better</a:t>
            </a:r>
          </a:p>
          <a:p>
            <a:r>
              <a:rPr lang="en-US" sz="1400" dirty="0"/>
              <a:t>Broader choice of tools to work with</a:t>
            </a:r>
          </a:p>
        </p:txBody>
      </p:sp>
      <p:sp>
        <p:nvSpPr>
          <p:cNvPr id="5" name="Content Placeholder 4"/>
          <p:cNvSpPr>
            <a:spLocks noGrp="1"/>
          </p:cNvSpPr>
          <p:nvPr>
            <p:ph type="body" sz="quarter" idx="10"/>
          </p:nvPr>
        </p:nvSpPr>
        <p:spPr>
          <a:prstGeom prst="rect">
            <a:avLst/>
          </a:prstGeom>
        </p:spPr>
        <p:txBody>
          <a:bodyPr/>
          <a:lstStyle/>
          <a:p>
            <a:endParaRPr lang="en-US" sz="1575" dirty="0"/>
          </a:p>
        </p:txBody>
      </p:sp>
    </p:spTree>
    <p:extLst>
      <p:ext uri="{BB962C8B-B14F-4D97-AF65-F5344CB8AC3E}">
        <p14:creationId xmlns:p14="http://schemas.microsoft.com/office/powerpoint/2010/main" val="261650794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nodePh="1">
                                  <p:stCondLst>
                                    <p:cond delay="0"/>
                                  </p:stCondLst>
                                  <p:endCondLst>
                                    <p:cond evt="begin" delay="0">
                                      <p:tn val="7"/>
                                    </p:cond>
                                  </p:endCondLst>
                                  <p:childTnLst>
                                    <p:set>
                                      <p:cBhvr>
                                        <p:cTn id="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5790274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BB15C4B-925C-46B0-8F56-38DE0C210A63}"/>
              </a:ext>
            </a:extLst>
          </p:cNvPr>
          <p:cNvSpPr>
            <a:spLocks noGrp="1"/>
          </p:cNvSpPr>
          <p:nvPr>
            <p:ph type="title"/>
          </p:nvPr>
        </p:nvSpPr>
        <p:spPr/>
        <p:txBody>
          <a:bodyPr/>
          <a:lstStyle/>
          <a:p>
            <a:r>
              <a:rPr lang="en-US" sz="4800" dirty="0"/>
              <a:t>Graphs Management</a:t>
            </a:r>
          </a:p>
        </p:txBody>
      </p:sp>
    </p:spTree>
    <p:extLst>
      <p:ext uri="{BB962C8B-B14F-4D97-AF65-F5344CB8AC3E}">
        <p14:creationId xmlns:p14="http://schemas.microsoft.com/office/powerpoint/2010/main" val="414287238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891978-059F-4B62-B186-8208534E7861}"/>
              </a:ext>
            </a:extLst>
          </p:cNvPr>
          <p:cNvSpPr>
            <a:spLocks noGrp="1"/>
          </p:cNvSpPr>
          <p:nvPr>
            <p:ph type="title"/>
          </p:nvPr>
        </p:nvSpPr>
        <p:spPr/>
        <p:txBody>
          <a:bodyPr/>
          <a:lstStyle/>
          <a:p>
            <a:r>
              <a:rPr lang="en-US" dirty="0"/>
              <a:t>Goals</a:t>
            </a:r>
          </a:p>
        </p:txBody>
      </p:sp>
      <p:sp>
        <p:nvSpPr>
          <p:cNvPr id="4" name="Content Placeholder 3">
            <a:extLst>
              <a:ext uri="{FF2B5EF4-FFF2-40B4-BE49-F238E27FC236}">
                <a16:creationId xmlns:a16="http://schemas.microsoft.com/office/drawing/2014/main" id="{359D53C2-CD8F-4301-B765-EAE52E4922D1}"/>
              </a:ext>
            </a:extLst>
          </p:cNvPr>
          <p:cNvSpPr>
            <a:spLocks noGrp="1"/>
          </p:cNvSpPr>
          <p:nvPr>
            <p:ph sz="half" idx="1"/>
          </p:nvPr>
        </p:nvSpPr>
        <p:spPr/>
        <p:txBody>
          <a:bodyPr/>
          <a:lstStyle/>
          <a:p>
            <a:r>
              <a:rPr lang="en-US" dirty="0"/>
              <a:t>What is Dynamo and how it works</a:t>
            </a:r>
          </a:p>
          <a:p>
            <a:r>
              <a:rPr lang="en-US" dirty="0"/>
              <a:t>How to create and use Dynamo and maintain graphs</a:t>
            </a:r>
          </a:p>
          <a:p>
            <a:r>
              <a:rPr lang="en-US" dirty="0"/>
              <a:t>Revit API overview and Dynamo integration</a:t>
            </a:r>
          </a:p>
          <a:p>
            <a:r>
              <a:rPr lang="en-US" dirty="0"/>
              <a:t>Open discussion on automation applications</a:t>
            </a:r>
          </a:p>
          <a:p>
            <a:pPr marL="0" indent="0">
              <a:buNone/>
            </a:pPr>
            <a:endParaRPr lang="en-US" dirty="0"/>
          </a:p>
        </p:txBody>
      </p:sp>
      <p:sp>
        <p:nvSpPr>
          <p:cNvPr id="5" name="Content Placeholder 4">
            <a:extLst>
              <a:ext uri="{FF2B5EF4-FFF2-40B4-BE49-F238E27FC236}">
                <a16:creationId xmlns:a16="http://schemas.microsoft.com/office/drawing/2014/main" id="{E75CDA8F-7CF3-4BE6-BA8F-A1947BDDAD01}"/>
              </a:ext>
            </a:extLst>
          </p:cNvPr>
          <p:cNvSpPr>
            <a:spLocks noGrp="1"/>
          </p:cNvSpPr>
          <p:nvPr>
            <p:ph sz="half" idx="2"/>
          </p:nvPr>
        </p:nvSpPr>
        <p:spPr/>
        <p:txBody>
          <a:bodyPr/>
          <a:lstStyle/>
          <a:p>
            <a:endParaRPr lang="en-US"/>
          </a:p>
        </p:txBody>
      </p:sp>
      <p:sp>
        <p:nvSpPr>
          <p:cNvPr id="6" name="Text Placeholder 5">
            <a:extLst>
              <a:ext uri="{FF2B5EF4-FFF2-40B4-BE49-F238E27FC236}">
                <a16:creationId xmlns:a16="http://schemas.microsoft.com/office/drawing/2014/main" id="{DFAF6DD7-0D65-4BE1-93C7-FCA505941CDC}"/>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305856992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Graph Management</a:t>
            </a:r>
          </a:p>
        </p:txBody>
      </p:sp>
      <p:sp>
        <p:nvSpPr>
          <p:cNvPr id="2" name="Content Placeholder 1"/>
          <p:cNvSpPr>
            <a:spLocks noGrp="1"/>
          </p:cNvSpPr>
          <p:nvPr>
            <p:ph idx="1"/>
          </p:nvPr>
        </p:nvSpPr>
        <p:spPr/>
        <p:txBody>
          <a:bodyPr/>
          <a:lstStyle/>
          <a:p>
            <a:r>
              <a:rPr lang="en-US" dirty="0"/>
              <a:t>Node Alignment</a:t>
            </a:r>
          </a:p>
          <a:p>
            <a:r>
              <a:rPr lang="en-US" dirty="0"/>
              <a:t>Notes (Commenting)</a:t>
            </a:r>
          </a:p>
          <a:p>
            <a:r>
              <a:rPr lang="en-US" dirty="0"/>
              <a:t>Grouping</a:t>
            </a:r>
          </a:p>
          <a:p>
            <a:r>
              <a:rPr lang="en-US" dirty="0"/>
              <a:t>Color coding</a:t>
            </a:r>
          </a:p>
          <a:p>
            <a:pPr lvl="1"/>
            <a:r>
              <a:rPr lang="en-US" dirty="0"/>
              <a:t>Input</a:t>
            </a:r>
          </a:p>
          <a:p>
            <a:pPr lvl="1"/>
            <a:r>
              <a:rPr lang="en-US" dirty="0"/>
              <a:t>Function</a:t>
            </a:r>
          </a:p>
          <a:p>
            <a:pPr lvl="1"/>
            <a:r>
              <a:rPr lang="en-US" dirty="0"/>
              <a:t>Get</a:t>
            </a:r>
          </a:p>
          <a:p>
            <a:pPr lvl="1"/>
            <a:r>
              <a:rPr lang="en-US" dirty="0"/>
              <a:t>Set</a:t>
            </a:r>
          </a:p>
          <a:p>
            <a:pPr lvl="1"/>
            <a:r>
              <a:rPr lang="en-US" dirty="0"/>
              <a:t>Output</a:t>
            </a:r>
          </a:p>
          <a:p>
            <a:pPr lvl="1"/>
            <a:r>
              <a:rPr lang="en-US" dirty="0"/>
              <a:t>Debugging</a:t>
            </a:r>
          </a:p>
          <a:p>
            <a:pPr lvl="1"/>
            <a:endParaRPr lang="en-US" dirty="0"/>
          </a:p>
          <a:p>
            <a:endParaRPr lang="en-US" dirty="0"/>
          </a:p>
        </p:txBody>
      </p:sp>
      <p:sp>
        <p:nvSpPr>
          <p:cNvPr id="5" name="Text Placeholder 4">
            <a:extLst>
              <a:ext uri="{FF2B5EF4-FFF2-40B4-BE49-F238E27FC236}">
                <a16:creationId xmlns:a16="http://schemas.microsoft.com/office/drawing/2014/main" id="{5D5B5616-2053-4A1E-8302-2BE15DF12FFF}"/>
              </a:ext>
            </a:extLst>
          </p:cNvPr>
          <p:cNvSpPr>
            <a:spLocks noGrp="1"/>
          </p:cNvSpPr>
          <p:nvPr>
            <p:ph type="body" sz="quarter" idx="10"/>
          </p:nvPr>
        </p:nvSpPr>
        <p:spPr/>
        <p:txBody>
          <a:bodyPr/>
          <a:lstStyle/>
          <a:p>
            <a:endParaRPr lang="en-US"/>
          </a:p>
        </p:txBody>
      </p:sp>
      <p:pic>
        <p:nvPicPr>
          <p:cNvPr id="4" name="Picture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939686" y="1939813"/>
            <a:ext cx="4204314" cy="3203687"/>
          </a:xfrm>
          <a:prstGeom prst="rect">
            <a:avLst/>
          </a:prstGeom>
        </p:spPr>
      </p:pic>
    </p:spTree>
    <p:extLst>
      <p:ext uri="{BB962C8B-B14F-4D97-AF65-F5344CB8AC3E}">
        <p14:creationId xmlns:p14="http://schemas.microsoft.com/office/powerpoint/2010/main" val="364469062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Dynamo Graph Files</a:t>
            </a:r>
          </a:p>
        </p:txBody>
      </p:sp>
      <p:sp>
        <p:nvSpPr>
          <p:cNvPr id="2" name="Content Placeholder 1"/>
          <p:cNvSpPr>
            <a:spLocks noGrp="1"/>
          </p:cNvSpPr>
          <p:nvPr>
            <p:ph idx="1"/>
          </p:nvPr>
        </p:nvSpPr>
        <p:spPr/>
        <p:txBody>
          <a:bodyPr/>
          <a:lstStyle/>
          <a:p>
            <a:r>
              <a:rPr lang="en-US" dirty="0"/>
              <a:t>DYN extension</a:t>
            </a:r>
          </a:p>
          <a:p>
            <a:r>
              <a:rPr lang="en-US" dirty="0"/>
              <a:t>XML (up to 1.3.3) / JSON (since 2.0) structure</a:t>
            </a:r>
          </a:p>
          <a:p>
            <a:r>
              <a:rPr lang="en-US" dirty="0"/>
              <a:t>Everyone can access the source code with a text editor</a:t>
            </a:r>
          </a:p>
          <a:p>
            <a:r>
              <a:rPr lang="en-US" dirty="0"/>
              <a:t>There is still no way to compile and protect a Dynamo graph</a:t>
            </a:r>
          </a:p>
          <a:p>
            <a:r>
              <a:rPr lang="en-US" dirty="0"/>
              <a:t>Future versions may be not backward compatible</a:t>
            </a:r>
          </a:p>
          <a:p>
            <a:endParaRPr lang="en-US" dirty="0"/>
          </a:p>
        </p:txBody>
      </p:sp>
      <p:sp>
        <p:nvSpPr>
          <p:cNvPr id="4" name="Text Placeholder 3">
            <a:extLst>
              <a:ext uri="{FF2B5EF4-FFF2-40B4-BE49-F238E27FC236}">
                <a16:creationId xmlns:a16="http://schemas.microsoft.com/office/drawing/2014/main" id="{AF9CC356-9C3E-4A8F-8653-755532BEEAD6}"/>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3171115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Custom Nodes</a:t>
            </a:r>
          </a:p>
        </p:txBody>
      </p:sp>
      <p:sp>
        <p:nvSpPr>
          <p:cNvPr id="2" name="Content Placeholder 1"/>
          <p:cNvSpPr>
            <a:spLocks noGrp="1"/>
          </p:cNvSpPr>
          <p:nvPr>
            <p:ph idx="1"/>
          </p:nvPr>
        </p:nvSpPr>
        <p:spPr/>
        <p:txBody>
          <a:bodyPr/>
          <a:lstStyle/>
          <a:p>
            <a:r>
              <a:rPr lang="en-US" dirty="0"/>
              <a:t>Different types:</a:t>
            </a:r>
          </a:p>
          <a:p>
            <a:pPr lvl="1"/>
            <a:r>
              <a:rPr lang="en-US" dirty="0"/>
              <a:t>Create from UI (DYF extension)</a:t>
            </a:r>
          </a:p>
          <a:p>
            <a:pPr lvl="1"/>
            <a:r>
              <a:rPr lang="en-US" dirty="0"/>
              <a:t>Zero Touch Essentials (C#, Standard Node Interface)</a:t>
            </a:r>
          </a:p>
          <a:p>
            <a:pPr lvl="1"/>
            <a:r>
              <a:rPr lang="en-US" dirty="0"/>
              <a:t>Design Script (.ds)</a:t>
            </a:r>
          </a:p>
          <a:p>
            <a:pPr lvl="1"/>
            <a:r>
              <a:rPr lang="en-US" dirty="0"/>
              <a:t>C# (Custom Interface)</a:t>
            </a:r>
          </a:p>
          <a:p>
            <a:r>
              <a:rPr lang="en-US" dirty="0"/>
              <a:t>Benefits</a:t>
            </a:r>
          </a:p>
          <a:p>
            <a:pPr lvl="1"/>
            <a:r>
              <a:rPr lang="en-US" dirty="0"/>
              <a:t>Clean up definitions</a:t>
            </a:r>
          </a:p>
          <a:p>
            <a:pPr lvl="1"/>
            <a:r>
              <a:rPr lang="en-US" dirty="0"/>
              <a:t>Work sharing</a:t>
            </a:r>
          </a:p>
          <a:p>
            <a:pPr lvl="1"/>
            <a:r>
              <a:rPr lang="en-US" dirty="0"/>
              <a:t>Recursion</a:t>
            </a:r>
          </a:p>
          <a:p>
            <a:pPr lvl="1"/>
            <a:r>
              <a:rPr lang="en-US" dirty="0"/>
              <a:t>Quick adjustments</a:t>
            </a:r>
          </a:p>
          <a:p>
            <a:pPr lvl="1"/>
            <a:r>
              <a:rPr lang="en-US" dirty="0"/>
              <a:t>Expand the capabilities</a:t>
            </a:r>
          </a:p>
          <a:p>
            <a:pPr marL="485698" lvl="1" indent="0">
              <a:buNone/>
            </a:pPr>
            <a:endParaRPr lang="en-US" dirty="0"/>
          </a:p>
        </p:txBody>
      </p:sp>
      <p:sp>
        <p:nvSpPr>
          <p:cNvPr id="5" name="Text Placeholder 4">
            <a:extLst>
              <a:ext uri="{FF2B5EF4-FFF2-40B4-BE49-F238E27FC236}">
                <a16:creationId xmlns:a16="http://schemas.microsoft.com/office/drawing/2014/main" id="{1932A9A8-9883-4259-888F-2239719A634C}"/>
              </a:ext>
            </a:extLst>
          </p:cNvPr>
          <p:cNvSpPr>
            <a:spLocks noGrp="1"/>
          </p:cNvSpPr>
          <p:nvPr>
            <p:ph type="body" sz="quarter" idx="10"/>
          </p:nvPr>
        </p:nvSpPr>
        <p:spPr/>
        <p:txBody>
          <a:bodyPr/>
          <a:lstStyle/>
          <a:p>
            <a:endParaRPr lang="en-US"/>
          </a:p>
        </p:txBody>
      </p:sp>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022420" y="2479502"/>
            <a:ext cx="2410780" cy="1730404"/>
          </a:xfrm>
          <a:prstGeom prst="rect">
            <a:avLst/>
          </a:prstGeom>
        </p:spPr>
      </p:pic>
    </p:spTree>
    <p:extLst>
      <p:ext uri="{BB962C8B-B14F-4D97-AF65-F5344CB8AC3E}">
        <p14:creationId xmlns:p14="http://schemas.microsoft.com/office/powerpoint/2010/main" val="68051799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Custom Nodes from UI</a:t>
            </a:r>
          </a:p>
        </p:txBody>
      </p:sp>
      <p:sp>
        <p:nvSpPr>
          <p:cNvPr id="2" name="Content Placeholder 1"/>
          <p:cNvSpPr>
            <a:spLocks noGrp="1"/>
          </p:cNvSpPr>
          <p:nvPr>
            <p:ph idx="1"/>
          </p:nvPr>
        </p:nvSpPr>
        <p:spPr/>
        <p:txBody>
          <a:bodyPr/>
          <a:lstStyle/>
          <a:p>
            <a:r>
              <a:rPr lang="en-US" dirty="0"/>
              <a:t>The custom node is created locally on the machine</a:t>
            </a:r>
          </a:p>
          <a:p>
            <a:r>
              <a:rPr lang="en-US" dirty="0"/>
              <a:t>Definition is not embedded in the graph</a:t>
            </a:r>
          </a:p>
          <a:p>
            <a:r>
              <a:rPr lang="en-US" dirty="0"/>
              <a:t>Must distribute with the graph</a:t>
            </a:r>
          </a:p>
          <a:p>
            <a:r>
              <a:rPr lang="en-US" dirty="0"/>
              <a:t>Easy to do, no coding experience required</a:t>
            </a:r>
          </a:p>
          <a:p>
            <a:r>
              <a:rPr lang="en-US" dirty="0"/>
              <a:t>Make the graph more robust and easier to read</a:t>
            </a:r>
          </a:p>
          <a:p>
            <a:r>
              <a:rPr lang="en-US" dirty="0"/>
              <a:t>Nodes can be grouped in custom shelves in the library</a:t>
            </a:r>
          </a:p>
          <a:p>
            <a:pPr marL="60001" indent="0">
              <a:buNone/>
            </a:pPr>
            <a:endParaRPr lang="en-US" dirty="0"/>
          </a:p>
          <a:p>
            <a:endParaRPr lang="en-US" dirty="0"/>
          </a:p>
          <a:p>
            <a:endParaRPr lang="en-US" dirty="0"/>
          </a:p>
        </p:txBody>
      </p:sp>
      <p:sp>
        <p:nvSpPr>
          <p:cNvPr id="4" name="Text Placeholder 3">
            <a:extLst>
              <a:ext uri="{FF2B5EF4-FFF2-40B4-BE49-F238E27FC236}">
                <a16:creationId xmlns:a16="http://schemas.microsoft.com/office/drawing/2014/main" id="{F2E4F515-9C36-464C-9751-C886CC31F44B}"/>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414383479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Package Manager</a:t>
            </a:r>
          </a:p>
        </p:txBody>
      </p:sp>
      <p:sp>
        <p:nvSpPr>
          <p:cNvPr id="2" name="Content Placeholder 1"/>
          <p:cNvSpPr>
            <a:spLocks noGrp="1"/>
          </p:cNvSpPr>
          <p:nvPr>
            <p:ph sz="half" idx="1"/>
          </p:nvPr>
        </p:nvSpPr>
        <p:spPr/>
        <p:txBody>
          <a:bodyPr/>
          <a:lstStyle/>
          <a:p>
            <a:r>
              <a:rPr lang="en-US" dirty="0"/>
              <a:t>Everyone can create a set of nodes and publish it</a:t>
            </a:r>
          </a:p>
          <a:p>
            <a:r>
              <a:rPr lang="en-US" dirty="0"/>
              <a:t>There is a server that can be searched from within Dynamo or in alternative a website</a:t>
            </a:r>
          </a:p>
          <a:p>
            <a:r>
              <a:rPr lang="en-US" dirty="0"/>
              <a:t>The packages are self-installing</a:t>
            </a:r>
          </a:p>
          <a:p>
            <a:r>
              <a:rPr lang="en-US" dirty="0"/>
              <a:t>These are an important part of the quick success</a:t>
            </a:r>
          </a:p>
          <a:p>
            <a:r>
              <a:rPr lang="en-US" dirty="0"/>
              <a:t>The packages are available for free and so there is no official support or maintenance for them</a:t>
            </a:r>
          </a:p>
        </p:txBody>
      </p:sp>
      <p:sp>
        <p:nvSpPr>
          <p:cNvPr id="5" name="Content Placeholder 4">
            <a:extLst>
              <a:ext uri="{FF2B5EF4-FFF2-40B4-BE49-F238E27FC236}">
                <a16:creationId xmlns:a16="http://schemas.microsoft.com/office/drawing/2014/main" id="{3782C75F-B59D-49FE-9397-ABA2F1D7FB13}"/>
              </a:ext>
            </a:extLst>
          </p:cNvPr>
          <p:cNvSpPr>
            <a:spLocks noGrp="1"/>
          </p:cNvSpPr>
          <p:nvPr>
            <p:ph sz="half" idx="2"/>
          </p:nvPr>
        </p:nvSpPr>
        <p:spPr/>
        <p:txBody>
          <a:bodyPr/>
          <a:lstStyle/>
          <a:p>
            <a:endParaRPr lang="en-US"/>
          </a:p>
        </p:txBody>
      </p:sp>
      <p:sp>
        <p:nvSpPr>
          <p:cNvPr id="6" name="Text Placeholder 5">
            <a:extLst>
              <a:ext uri="{FF2B5EF4-FFF2-40B4-BE49-F238E27FC236}">
                <a16:creationId xmlns:a16="http://schemas.microsoft.com/office/drawing/2014/main" id="{F7B15151-4EB1-41C5-AB91-C57318B1BFAB}"/>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395963419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Custom Node Helpers</a:t>
            </a:r>
          </a:p>
        </p:txBody>
      </p:sp>
      <p:sp>
        <p:nvSpPr>
          <p:cNvPr id="2" name="Content Placeholder 1"/>
          <p:cNvSpPr>
            <a:spLocks noGrp="1"/>
          </p:cNvSpPr>
          <p:nvPr>
            <p:ph sz="half" idx="1"/>
          </p:nvPr>
        </p:nvSpPr>
        <p:spPr>
          <a:xfrm>
            <a:off x="304800" y="1123950"/>
            <a:ext cx="3035300" cy="3886200"/>
          </a:xfrm>
        </p:spPr>
        <p:txBody>
          <a:bodyPr/>
          <a:lstStyle/>
          <a:p>
            <a:r>
              <a:rPr lang="en-US" dirty="0"/>
              <a:t>Recall frequently used node structures </a:t>
            </a:r>
          </a:p>
          <a:p>
            <a:r>
              <a:rPr lang="en-US" dirty="0"/>
              <a:t>Organize the nodes by custom criteria</a:t>
            </a:r>
          </a:p>
          <a:p>
            <a:r>
              <a:rPr lang="en-US" dirty="0"/>
              <a:t>Copy from the Custom Node and Paste in the main graph</a:t>
            </a:r>
          </a:p>
          <a:p>
            <a:r>
              <a:rPr lang="en-US" dirty="0"/>
              <a:t>Easier to maintain and search</a:t>
            </a:r>
          </a:p>
          <a:p>
            <a:endParaRPr lang="en-US" dirty="0"/>
          </a:p>
        </p:txBody>
      </p:sp>
      <p:sp>
        <p:nvSpPr>
          <p:cNvPr id="5" name="Content Placeholder 4">
            <a:extLst>
              <a:ext uri="{FF2B5EF4-FFF2-40B4-BE49-F238E27FC236}">
                <a16:creationId xmlns:a16="http://schemas.microsoft.com/office/drawing/2014/main" id="{76DFC86E-F8F4-4104-B32C-CF3C9F6C03BC}"/>
              </a:ext>
            </a:extLst>
          </p:cNvPr>
          <p:cNvSpPr>
            <a:spLocks noGrp="1"/>
          </p:cNvSpPr>
          <p:nvPr>
            <p:ph sz="half" idx="2"/>
          </p:nvPr>
        </p:nvSpPr>
        <p:spPr/>
        <p:txBody>
          <a:bodyPr/>
          <a:lstStyle/>
          <a:p>
            <a:endParaRPr lang="en-US" dirty="0"/>
          </a:p>
        </p:txBody>
      </p:sp>
      <p:sp>
        <p:nvSpPr>
          <p:cNvPr id="6" name="Text Placeholder 5">
            <a:extLst>
              <a:ext uri="{FF2B5EF4-FFF2-40B4-BE49-F238E27FC236}">
                <a16:creationId xmlns:a16="http://schemas.microsoft.com/office/drawing/2014/main" id="{AA0D6905-24EE-4F77-891D-40A5702AD85A}"/>
              </a:ext>
            </a:extLst>
          </p:cNvPr>
          <p:cNvSpPr>
            <a:spLocks noGrp="1"/>
          </p:cNvSpPr>
          <p:nvPr>
            <p:ph type="body" sz="quarter" idx="10"/>
          </p:nvPr>
        </p:nvSpPr>
        <p:spPr/>
        <p:txBody>
          <a:bodyPr/>
          <a:lstStyle/>
          <a:p>
            <a:endParaRPr lang="en-US"/>
          </a:p>
        </p:txBody>
      </p:sp>
      <p:pic>
        <p:nvPicPr>
          <p:cNvPr id="7" name="Content Placeholder 3">
            <a:extLst>
              <a:ext uri="{FF2B5EF4-FFF2-40B4-BE49-F238E27FC236}">
                <a16:creationId xmlns:a16="http://schemas.microsoft.com/office/drawing/2014/main" id="{57F9411C-AD02-4ED0-91B5-18ACB2928FFB}"/>
              </a:ext>
            </a:extLst>
          </p:cNvPr>
          <p:cNvPicPr>
            <a:picLocks noChangeAspect="1"/>
          </p:cNvPicPr>
          <p:nvPr/>
        </p:nvPicPr>
        <p:blipFill>
          <a:blip r:embed="rId2"/>
          <a:stretch>
            <a:fillRect/>
          </a:stretch>
        </p:blipFill>
        <p:spPr>
          <a:xfrm>
            <a:off x="3340100" y="1047750"/>
            <a:ext cx="5637304" cy="3352800"/>
          </a:xfrm>
          <a:prstGeom prst="rect">
            <a:avLst/>
          </a:prstGeom>
        </p:spPr>
      </p:pic>
    </p:spTree>
    <p:extLst>
      <p:ext uri="{BB962C8B-B14F-4D97-AF65-F5344CB8AC3E}">
        <p14:creationId xmlns:p14="http://schemas.microsoft.com/office/powerpoint/2010/main" val="201839800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Custom Node Helpers</a:t>
            </a:r>
          </a:p>
        </p:txBody>
      </p:sp>
      <p:sp>
        <p:nvSpPr>
          <p:cNvPr id="5" name="Content Placeholder 4"/>
          <p:cNvSpPr>
            <a:spLocks noGrp="1"/>
          </p:cNvSpPr>
          <p:nvPr>
            <p:ph sz="half" idx="1"/>
          </p:nvPr>
        </p:nvSpPr>
        <p:spPr/>
        <p:txBody>
          <a:bodyPr/>
          <a:lstStyle/>
          <a:p>
            <a:r>
              <a:rPr lang="en-US" dirty="0"/>
              <a:t>Enable searches in the Library</a:t>
            </a:r>
          </a:p>
          <a:p>
            <a:r>
              <a:rPr lang="en-US" dirty="0"/>
              <a:t>Enforce Standards</a:t>
            </a:r>
          </a:p>
          <a:p>
            <a:r>
              <a:rPr lang="en-US" dirty="0"/>
              <a:t>Reduce time to compose graphs</a:t>
            </a:r>
          </a:p>
          <a:p>
            <a:r>
              <a:rPr lang="en-US" dirty="0"/>
              <a:t>Easier to maintain and update</a:t>
            </a:r>
          </a:p>
          <a:p>
            <a:endParaRPr lang="en-US" dirty="0"/>
          </a:p>
          <a:p>
            <a:endParaRPr lang="en-US" dirty="0"/>
          </a:p>
        </p:txBody>
      </p:sp>
      <p:pic>
        <p:nvPicPr>
          <p:cNvPr id="7" name="Content Placeholder 6"/>
          <p:cNvPicPr>
            <a:picLocks noGrp="1" noChangeAspect="1"/>
          </p:cNvPicPr>
          <p:nvPr>
            <p:ph sz="half" idx="2"/>
          </p:nvPr>
        </p:nvPicPr>
        <p:blipFill>
          <a:blip r:embed="rId2"/>
          <a:stretch>
            <a:fillRect/>
          </a:stretch>
        </p:blipFill>
        <p:spPr>
          <a:xfrm>
            <a:off x="5191125" y="1123950"/>
            <a:ext cx="3181350" cy="3886200"/>
          </a:xfrm>
          <a:prstGeom prst="rect">
            <a:avLst/>
          </a:prstGeom>
        </p:spPr>
      </p:pic>
      <p:sp>
        <p:nvSpPr>
          <p:cNvPr id="4" name="Text Placeholder 3">
            <a:extLst>
              <a:ext uri="{FF2B5EF4-FFF2-40B4-BE49-F238E27FC236}">
                <a16:creationId xmlns:a16="http://schemas.microsoft.com/office/drawing/2014/main" id="{91241A4A-410D-4F4C-AAC1-02DAC045F8F9}"/>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5260471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Node to Code</a:t>
            </a:r>
          </a:p>
        </p:txBody>
      </p:sp>
      <p:sp>
        <p:nvSpPr>
          <p:cNvPr id="2" name="Content Placeholder 1"/>
          <p:cNvSpPr>
            <a:spLocks noGrp="1"/>
          </p:cNvSpPr>
          <p:nvPr>
            <p:ph idx="1"/>
          </p:nvPr>
        </p:nvSpPr>
        <p:spPr/>
        <p:txBody>
          <a:bodyPr/>
          <a:lstStyle/>
          <a:p>
            <a:r>
              <a:rPr lang="en-US" dirty="0"/>
              <a:t>A feature that converts UI nodes into a single Code Block using Design Script</a:t>
            </a:r>
          </a:p>
          <a:p>
            <a:r>
              <a:rPr lang="en-US" dirty="0"/>
              <a:t>Great way to learn Design Script syntax</a:t>
            </a:r>
          </a:p>
          <a:p>
            <a:r>
              <a:rPr lang="en-US" dirty="0"/>
              <a:t>Clean up the graph</a:t>
            </a:r>
          </a:p>
          <a:p>
            <a:r>
              <a:rPr lang="en-US" dirty="0"/>
              <a:t>Closer to standard coding</a:t>
            </a:r>
          </a:p>
          <a:p>
            <a:r>
              <a:rPr lang="en-US" dirty="0"/>
              <a:t>New users tend to stay away from Scripts</a:t>
            </a:r>
          </a:p>
          <a:p>
            <a:r>
              <a:rPr lang="en-US" dirty="0"/>
              <a:t>There is no “Code to Node” yet</a:t>
            </a:r>
          </a:p>
          <a:p>
            <a:r>
              <a:rPr lang="en-US" dirty="0"/>
              <a:t>Performance wise there are no differences</a:t>
            </a:r>
          </a:p>
        </p:txBody>
      </p:sp>
      <p:sp>
        <p:nvSpPr>
          <p:cNvPr id="4" name="Text Placeholder 3">
            <a:extLst>
              <a:ext uri="{FF2B5EF4-FFF2-40B4-BE49-F238E27FC236}">
                <a16:creationId xmlns:a16="http://schemas.microsoft.com/office/drawing/2014/main" id="{DC25573A-C825-483A-8D9D-4D989B99DC45}"/>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9589841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Dynamo Script Example</a:t>
            </a:r>
          </a:p>
        </p:txBody>
      </p:sp>
      <p:pic>
        <p:nvPicPr>
          <p:cNvPr id="4" name="Content Placeholder 3"/>
          <p:cNvPicPr>
            <a:picLocks noGrp="1" noChangeAspect="1"/>
          </p:cNvPicPr>
          <p:nvPr>
            <p:ph idx="1"/>
          </p:nvPr>
        </p:nvPicPr>
        <p:blipFill>
          <a:blip r:embed="rId3" cstate="email">
            <a:extLst>
              <a:ext uri="{28A0092B-C50C-407E-A947-70E740481C1C}">
                <a14:useLocalDpi xmlns:a14="http://schemas.microsoft.com/office/drawing/2010/main"/>
              </a:ext>
            </a:extLst>
          </a:blip>
          <a:stretch>
            <a:fillRect/>
          </a:stretch>
        </p:blipFill>
        <p:spPr>
          <a:xfrm>
            <a:off x="591257" y="1123950"/>
            <a:ext cx="7961485" cy="3886200"/>
          </a:xfrm>
        </p:spPr>
      </p:pic>
      <p:sp>
        <p:nvSpPr>
          <p:cNvPr id="2" name="Text Placeholder 1">
            <a:extLst>
              <a:ext uri="{FF2B5EF4-FFF2-40B4-BE49-F238E27FC236}">
                <a16:creationId xmlns:a16="http://schemas.microsoft.com/office/drawing/2014/main" id="{B7A8F95F-9212-4139-ABE5-3784147AE624}"/>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34101601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Dynamo Script</a:t>
            </a:r>
          </a:p>
        </p:txBody>
      </p:sp>
      <p:sp>
        <p:nvSpPr>
          <p:cNvPr id="2" name="Content Placeholder 1"/>
          <p:cNvSpPr>
            <a:spLocks noGrp="1"/>
          </p:cNvSpPr>
          <p:nvPr>
            <p:ph idx="1"/>
          </p:nvPr>
        </p:nvSpPr>
        <p:spPr/>
        <p:txBody>
          <a:bodyPr/>
          <a:lstStyle/>
          <a:p>
            <a:r>
              <a:rPr lang="en-US" dirty="0"/>
              <a:t>Associative / Imperative language blocks</a:t>
            </a:r>
          </a:p>
          <a:p>
            <a:r>
              <a:rPr lang="en-US" dirty="0"/>
              <a:t>Replication guides (extends the lacing concept)</a:t>
            </a:r>
          </a:p>
          <a:p>
            <a:r>
              <a:rPr lang="en-US" dirty="0"/>
              <a:t>Conditional statements</a:t>
            </a:r>
          </a:p>
          <a:p>
            <a:r>
              <a:rPr lang="en-US" dirty="0"/>
              <a:t>Loops (while / for)</a:t>
            </a:r>
          </a:p>
          <a:p>
            <a:r>
              <a:rPr lang="en-US" dirty="0"/>
              <a:t>Creation of geometry entities (</a:t>
            </a:r>
            <a:r>
              <a:rPr lang="en-US" dirty="0" err="1"/>
              <a:t>nurbs</a:t>
            </a:r>
            <a:r>
              <a:rPr lang="en-US" dirty="0"/>
              <a:t> curves, </a:t>
            </a:r>
            <a:r>
              <a:rPr lang="en-US" dirty="0" err="1"/>
              <a:t>nurbs</a:t>
            </a:r>
            <a:r>
              <a:rPr lang="en-US" dirty="0"/>
              <a:t> surfaces, loft, revolves, etc.)</a:t>
            </a:r>
          </a:p>
          <a:p>
            <a:r>
              <a:rPr lang="en-US" dirty="0"/>
              <a:t>Manipulation of geometry entities (Boolean operations, intersection, trims)</a:t>
            </a:r>
          </a:p>
          <a:p>
            <a:r>
              <a:rPr lang="en-US" dirty="0"/>
              <a:t>Creation of Custom Nodes</a:t>
            </a:r>
          </a:p>
          <a:p>
            <a:endParaRPr lang="en-US" dirty="0"/>
          </a:p>
          <a:p>
            <a:endParaRPr lang="en-US" dirty="0"/>
          </a:p>
        </p:txBody>
      </p:sp>
      <p:sp>
        <p:nvSpPr>
          <p:cNvPr id="4" name="Text Placeholder 3">
            <a:extLst>
              <a:ext uri="{FF2B5EF4-FFF2-40B4-BE49-F238E27FC236}">
                <a16:creationId xmlns:a16="http://schemas.microsoft.com/office/drawing/2014/main" id="{C357B7AA-D0B6-4428-9F1D-FC6EF3BE2DA8}"/>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85230350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882889-DF37-428A-93AC-240B0AA34E11}"/>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B31CA500-19E7-4A48-B4E6-C12D14097911}"/>
              </a:ext>
            </a:extLst>
          </p:cNvPr>
          <p:cNvSpPr>
            <a:spLocks noGrp="1"/>
          </p:cNvSpPr>
          <p:nvPr>
            <p:ph sz="half" idx="1"/>
          </p:nvPr>
        </p:nvSpPr>
        <p:spPr/>
        <p:txBody>
          <a:bodyPr/>
          <a:lstStyle/>
          <a:p>
            <a:r>
              <a:rPr lang="en-US" dirty="0"/>
              <a:t>Dynamo Overview</a:t>
            </a:r>
          </a:p>
          <a:p>
            <a:r>
              <a:rPr lang="en-US" dirty="0"/>
              <a:t>User Interface</a:t>
            </a:r>
          </a:p>
          <a:p>
            <a:r>
              <a:rPr lang="en-US" dirty="0"/>
              <a:t>Graphs Management</a:t>
            </a:r>
          </a:p>
          <a:p>
            <a:r>
              <a:rPr lang="en-US" dirty="0"/>
              <a:t>Autodesk Standards</a:t>
            </a:r>
          </a:p>
          <a:p>
            <a:r>
              <a:rPr lang="en-US" dirty="0"/>
              <a:t>Visual Programming Principles</a:t>
            </a:r>
          </a:p>
          <a:p>
            <a:r>
              <a:rPr lang="en-US" dirty="0"/>
              <a:t>Filtering, Grouping &amp; Sorting</a:t>
            </a:r>
          </a:p>
          <a:p>
            <a:r>
              <a:rPr lang="en-US" dirty="0"/>
              <a:t>Dynamo-Excel Link</a:t>
            </a:r>
          </a:p>
          <a:p>
            <a:r>
              <a:rPr lang="en-US" dirty="0"/>
              <a:t>Design Script</a:t>
            </a:r>
          </a:p>
        </p:txBody>
      </p:sp>
      <p:sp>
        <p:nvSpPr>
          <p:cNvPr id="4" name="Content Placeholder 3">
            <a:extLst>
              <a:ext uri="{FF2B5EF4-FFF2-40B4-BE49-F238E27FC236}">
                <a16:creationId xmlns:a16="http://schemas.microsoft.com/office/drawing/2014/main" id="{2E97FA7C-A180-49B5-93BB-4C65D15420D2}"/>
              </a:ext>
            </a:extLst>
          </p:cNvPr>
          <p:cNvSpPr>
            <a:spLocks noGrp="1"/>
          </p:cNvSpPr>
          <p:nvPr>
            <p:ph sz="half" idx="2"/>
          </p:nvPr>
        </p:nvSpPr>
        <p:spPr>
          <a:xfrm>
            <a:off x="4724402" y="1123950"/>
            <a:ext cx="4114800" cy="3886200"/>
          </a:xfrm>
        </p:spPr>
        <p:txBody>
          <a:bodyPr/>
          <a:lstStyle/>
          <a:p>
            <a:r>
              <a:rPr lang="en-US" dirty="0"/>
              <a:t>Geometry Library</a:t>
            </a:r>
          </a:p>
          <a:p>
            <a:r>
              <a:rPr lang="en-US" dirty="0"/>
              <a:t>Automation Applications</a:t>
            </a:r>
          </a:p>
          <a:p>
            <a:r>
              <a:rPr lang="en-US" dirty="0"/>
              <a:t>Dynamo for Revit</a:t>
            </a:r>
          </a:p>
          <a:p>
            <a:r>
              <a:rPr lang="en-US" dirty="0"/>
              <a:t>Dynamo &amp; Python</a:t>
            </a:r>
          </a:p>
          <a:p>
            <a:r>
              <a:rPr lang="en-US" dirty="0"/>
              <a:t>Object Oriented Programming</a:t>
            </a:r>
          </a:p>
          <a:p>
            <a:r>
              <a:rPr lang="en-US" dirty="0"/>
              <a:t>Revit API Introduction</a:t>
            </a:r>
          </a:p>
          <a:p>
            <a:r>
              <a:rPr lang="en-US" dirty="0"/>
              <a:t>Next Steps</a:t>
            </a:r>
          </a:p>
        </p:txBody>
      </p:sp>
      <p:sp>
        <p:nvSpPr>
          <p:cNvPr id="5" name="Text Placeholder 4">
            <a:extLst>
              <a:ext uri="{FF2B5EF4-FFF2-40B4-BE49-F238E27FC236}">
                <a16:creationId xmlns:a16="http://schemas.microsoft.com/office/drawing/2014/main" id="{E8AFFAE6-E322-44DA-952C-E0219BC70407}"/>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350437648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Iron Python 2.7</a:t>
            </a:r>
          </a:p>
        </p:txBody>
      </p:sp>
      <p:sp>
        <p:nvSpPr>
          <p:cNvPr id="2" name="Content Placeholder 1"/>
          <p:cNvSpPr>
            <a:spLocks noGrp="1"/>
          </p:cNvSpPr>
          <p:nvPr>
            <p:ph idx="1"/>
          </p:nvPr>
        </p:nvSpPr>
        <p:spPr/>
        <p:txBody>
          <a:bodyPr/>
          <a:lstStyle/>
          <a:p>
            <a:r>
              <a:rPr lang="en-US" dirty="0"/>
              <a:t>Embedded IDE</a:t>
            </a:r>
          </a:p>
          <a:p>
            <a:r>
              <a:rPr lang="en-US" dirty="0"/>
              <a:t>Very simple / no support</a:t>
            </a:r>
          </a:p>
          <a:p>
            <a:r>
              <a:rPr lang="en-US" dirty="0"/>
              <a:t>.NET compatible</a:t>
            </a:r>
          </a:p>
          <a:p>
            <a:r>
              <a:rPr lang="en-US" dirty="0"/>
              <a:t>References for Revit API</a:t>
            </a:r>
          </a:p>
          <a:p>
            <a:pPr lvl="1"/>
            <a:r>
              <a:rPr lang="en-US" dirty="0" err="1"/>
              <a:t>Revit.Services</a:t>
            </a:r>
            <a:endParaRPr lang="en-US" dirty="0"/>
          </a:p>
          <a:p>
            <a:pPr lvl="1"/>
            <a:r>
              <a:rPr lang="en-US" dirty="0" err="1"/>
              <a:t>Revit.Persistance</a:t>
            </a:r>
            <a:endParaRPr lang="en-US" dirty="0"/>
          </a:p>
          <a:p>
            <a:pPr lvl="1"/>
            <a:r>
              <a:rPr lang="en-US" dirty="0" err="1"/>
              <a:t>RevitNodes</a:t>
            </a:r>
            <a:endParaRPr lang="en-US" dirty="0"/>
          </a:p>
          <a:p>
            <a:pPr lvl="1"/>
            <a:r>
              <a:rPr lang="en-US" dirty="0"/>
              <a:t>Geometry Conversion</a:t>
            </a:r>
          </a:p>
          <a:p>
            <a:endParaRPr lang="en-US" dirty="0"/>
          </a:p>
        </p:txBody>
      </p:sp>
      <p:sp>
        <p:nvSpPr>
          <p:cNvPr id="5" name="Text Placeholder 4">
            <a:extLst>
              <a:ext uri="{FF2B5EF4-FFF2-40B4-BE49-F238E27FC236}">
                <a16:creationId xmlns:a16="http://schemas.microsoft.com/office/drawing/2014/main" id="{9D2F49A5-D433-410E-AF99-38F16C6748CC}"/>
              </a:ext>
            </a:extLst>
          </p:cNvPr>
          <p:cNvSpPr>
            <a:spLocks noGrp="1"/>
          </p:cNvSpPr>
          <p:nvPr>
            <p:ph type="body" sz="quarter" idx="10"/>
          </p:nvPr>
        </p:nvSpPr>
        <p:spPr/>
        <p:txBody>
          <a:bodyPr/>
          <a:lstStyle/>
          <a:p>
            <a:endParaRPr lang="en-US"/>
          </a:p>
        </p:txBody>
      </p:sp>
      <p:pic>
        <p:nvPicPr>
          <p:cNvPr id="4" name="Picture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549090" y="1091181"/>
            <a:ext cx="4339537" cy="3626316"/>
          </a:xfrm>
          <a:prstGeom prst="rect">
            <a:avLst/>
          </a:prstGeom>
        </p:spPr>
      </p:pic>
    </p:spTree>
    <p:extLst>
      <p:ext uri="{BB962C8B-B14F-4D97-AF65-F5344CB8AC3E}">
        <p14:creationId xmlns:p14="http://schemas.microsoft.com/office/powerpoint/2010/main" val="298017798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Backup</a:t>
            </a:r>
          </a:p>
        </p:txBody>
      </p:sp>
      <p:sp>
        <p:nvSpPr>
          <p:cNvPr id="2" name="Content Placeholder 1"/>
          <p:cNvSpPr>
            <a:spLocks noGrp="1"/>
          </p:cNvSpPr>
          <p:nvPr>
            <p:ph sz="half" idx="1"/>
          </p:nvPr>
        </p:nvSpPr>
        <p:spPr/>
        <p:txBody>
          <a:bodyPr/>
          <a:lstStyle/>
          <a:p>
            <a:r>
              <a:rPr lang="en-US" dirty="0"/>
              <a:t>Introduced in 0.8.2</a:t>
            </a:r>
          </a:p>
          <a:p>
            <a:r>
              <a:rPr lang="en-US" dirty="0"/>
              <a:t>Creates a Backups folder in which stores the previous versions of the Dynamo graphs at the same path</a:t>
            </a:r>
          </a:p>
          <a:p>
            <a:r>
              <a:rPr lang="en-US" dirty="0"/>
              <a:t>Accessible from the Home view</a:t>
            </a:r>
          </a:p>
          <a:p>
            <a:r>
              <a:rPr lang="en-US" dirty="0"/>
              <a:t>It is possible to set the interval between two backups</a:t>
            </a:r>
          </a:p>
        </p:txBody>
      </p:sp>
      <p:sp>
        <p:nvSpPr>
          <p:cNvPr id="5" name="Content Placeholder 4">
            <a:extLst>
              <a:ext uri="{FF2B5EF4-FFF2-40B4-BE49-F238E27FC236}">
                <a16:creationId xmlns:a16="http://schemas.microsoft.com/office/drawing/2014/main" id="{453FF00C-E7A7-44DC-B956-421EC802EFB9}"/>
              </a:ext>
            </a:extLst>
          </p:cNvPr>
          <p:cNvSpPr>
            <a:spLocks noGrp="1"/>
          </p:cNvSpPr>
          <p:nvPr>
            <p:ph sz="half" idx="2"/>
          </p:nvPr>
        </p:nvSpPr>
        <p:spPr/>
        <p:txBody>
          <a:bodyPr/>
          <a:lstStyle/>
          <a:p>
            <a:endParaRPr lang="en-US"/>
          </a:p>
        </p:txBody>
      </p:sp>
      <p:sp>
        <p:nvSpPr>
          <p:cNvPr id="6" name="Text Placeholder 5">
            <a:extLst>
              <a:ext uri="{FF2B5EF4-FFF2-40B4-BE49-F238E27FC236}">
                <a16:creationId xmlns:a16="http://schemas.microsoft.com/office/drawing/2014/main" id="{10FDAE91-9199-4374-82D3-74A7B8AD8693}"/>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41220783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BB15C4B-925C-46B0-8F56-38DE0C210A63}"/>
              </a:ext>
            </a:extLst>
          </p:cNvPr>
          <p:cNvSpPr>
            <a:spLocks noGrp="1"/>
          </p:cNvSpPr>
          <p:nvPr>
            <p:ph type="title"/>
          </p:nvPr>
        </p:nvSpPr>
        <p:spPr/>
        <p:txBody>
          <a:bodyPr/>
          <a:lstStyle/>
          <a:p>
            <a:r>
              <a:rPr lang="en-US" sz="4800" dirty="0"/>
              <a:t>Autodesk Standards</a:t>
            </a:r>
          </a:p>
        </p:txBody>
      </p:sp>
    </p:spTree>
    <p:extLst>
      <p:ext uri="{BB962C8B-B14F-4D97-AF65-F5344CB8AC3E}">
        <p14:creationId xmlns:p14="http://schemas.microsoft.com/office/powerpoint/2010/main" val="284639808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Coding Standards | </a:t>
            </a:r>
            <a:r>
              <a:rPr lang="en-US" dirty="0">
                <a:solidFill>
                  <a:schemeClr val="bg2">
                    <a:lumMod val="50000"/>
                  </a:schemeClr>
                </a:solidFill>
              </a:rPr>
              <a:t>Naming Convention</a:t>
            </a:r>
          </a:p>
        </p:txBody>
      </p:sp>
      <p:sp>
        <p:nvSpPr>
          <p:cNvPr id="2" name="Content Placeholder 1"/>
          <p:cNvSpPr>
            <a:spLocks noGrp="1"/>
          </p:cNvSpPr>
          <p:nvPr>
            <p:ph idx="1"/>
          </p:nvPr>
        </p:nvSpPr>
        <p:spPr/>
        <p:txBody>
          <a:bodyPr/>
          <a:lstStyle/>
          <a:p>
            <a:r>
              <a:rPr lang="en-US" dirty="0"/>
              <a:t>Reflect Repository Structure</a:t>
            </a:r>
          </a:p>
          <a:p>
            <a:r>
              <a:rPr lang="en-US" dirty="0"/>
              <a:t>Explicit binding with Revit models</a:t>
            </a:r>
          </a:p>
          <a:p>
            <a:r>
              <a:rPr lang="en-US" dirty="0"/>
              <a:t>Enable Searches</a:t>
            </a:r>
          </a:p>
          <a:p>
            <a:r>
              <a:rPr lang="en-US" dirty="0"/>
              <a:t>Drive sorting for Dynamo Player sequences</a:t>
            </a:r>
          </a:p>
          <a:p>
            <a:endParaRPr lang="en-US" dirty="0"/>
          </a:p>
          <a:p>
            <a:r>
              <a:rPr lang="en-US" dirty="0"/>
              <a:t>Use Notes to add detail to the graph</a:t>
            </a:r>
          </a:p>
          <a:p>
            <a:r>
              <a:rPr lang="en-US" dirty="0"/>
              <a:t>Rename key nodes in the graph appending a description</a:t>
            </a:r>
          </a:p>
          <a:p>
            <a:pPr marL="342900" lvl="1" indent="0" algn="ctr">
              <a:buNone/>
            </a:pPr>
            <a:r>
              <a:rPr lang="en-US" i="1" dirty="0"/>
              <a:t>&lt;Name&gt; | &lt;Description&gt;</a:t>
            </a:r>
          </a:p>
        </p:txBody>
      </p:sp>
      <p:sp>
        <p:nvSpPr>
          <p:cNvPr id="4" name="Text Placeholder 3">
            <a:extLst>
              <a:ext uri="{FF2B5EF4-FFF2-40B4-BE49-F238E27FC236}">
                <a16:creationId xmlns:a16="http://schemas.microsoft.com/office/drawing/2014/main" id="{25E7D070-8D97-440C-84DF-31B0DE2305C6}"/>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139500321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Coding Standards | </a:t>
            </a:r>
            <a:r>
              <a:rPr lang="en-US" dirty="0">
                <a:solidFill>
                  <a:schemeClr val="bg2">
                    <a:lumMod val="50000"/>
                  </a:schemeClr>
                </a:solidFill>
              </a:rPr>
              <a:t>Color Coding</a:t>
            </a:r>
          </a:p>
        </p:txBody>
      </p:sp>
      <p:sp>
        <p:nvSpPr>
          <p:cNvPr id="2" name="Content Placeholder 1"/>
          <p:cNvSpPr>
            <a:spLocks noGrp="1"/>
          </p:cNvSpPr>
          <p:nvPr>
            <p:ph sz="half" idx="1"/>
          </p:nvPr>
        </p:nvSpPr>
        <p:spPr/>
        <p:txBody>
          <a:bodyPr/>
          <a:lstStyle/>
          <a:p>
            <a:r>
              <a:rPr lang="en-US" dirty="0"/>
              <a:t>Adopt existing standards (i.e. Autodesk)</a:t>
            </a:r>
          </a:p>
          <a:p>
            <a:r>
              <a:rPr lang="en-US" dirty="0"/>
              <a:t>Provide guidance to create graphs and improve readability</a:t>
            </a:r>
          </a:p>
          <a:p>
            <a:r>
              <a:rPr lang="en-US" dirty="0"/>
              <a:t>Development and maintenance can be picked up by someone else following the same rules</a:t>
            </a:r>
          </a:p>
          <a:p>
            <a:endParaRPr lang="en-US" dirty="0"/>
          </a:p>
          <a:p>
            <a:endParaRPr lang="en-US" dirty="0"/>
          </a:p>
          <a:p>
            <a:endParaRPr lang="en-US" dirty="0"/>
          </a:p>
        </p:txBody>
      </p:sp>
      <p:sp>
        <p:nvSpPr>
          <p:cNvPr id="6" name="Content Placeholder 5">
            <a:extLst>
              <a:ext uri="{FF2B5EF4-FFF2-40B4-BE49-F238E27FC236}">
                <a16:creationId xmlns:a16="http://schemas.microsoft.com/office/drawing/2014/main" id="{F9569E3B-76CC-4980-B2FF-D9DAA3847D64}"/>
              </a:ext>
            </a:extLst>
          </p:cNvPr>
          <p:cNvSpPr>
            <a:spLocks noGrp="1"/>
          </p:cNvSpPr>
          <p:nvPr>
            <p:ph sz="half" idx="2"/>
          </p:nvPr>
        </p:nvSpPr>
        <p:spPr/>
        <p:txBody>
          <a:bodyPr/>
          <a:lstStyle/>
          <a:p>
            <a:endParaRPr lang="en-US"/>
          </a:p>
        </p:txBody>
      </p:sp>
      <p:sp>
        <p:nvSpPr>
          <p:cNvPr id="7" name="Text Placeholder 6">
            <a:extLst>
              <a:ext uri="{FF2B5EF4-FFF2-40B4-BE49-F238E27FC236}">
                <a16:creationId xmlns:a16="http://schemas.microsoft.com/office/drawing/2014/main" id="{C9D6158F-ED54-416C-BA13-555991B9AE3A}"/>
              </a:ext>
            </a:extLst>
          </p:cNvPr>
          <p:cNvSpPr>
            <a:spLocks noGrp="1"/>
          </p:cNvSpPr>
          <p:nvPr>
            <p:ph type="body" sz="quarter" idx="10"/>
          </p:nvPr>
        </p:nvSpPr>
        <p:spPr/>
        <p:txBody>
          <a:bodyPr/>
          <a:lstStyle/>
          <a:p>
            <a:endParaRPr lang="en-US"/>
          </a:p>
        </p:txBody>
      </p:sp>
      <p:pic>
        <p:nvPicPr>
          <p:cNvPr id="5" name="Picture 4"/>
          <p:cNvPicPr>
            <a:picLocks noChangeAspect="1"/>
          </p:cNvPicPr>
          <p:nvPr/>
        </p:nvPicPr>
        <p:blipFill>
          <a:blip r:embed="rId3"/>
          <a:stretch>
            <a:fillRect/>
          </a:stretch>
        </p:blipFill>
        <p:spPr>
          <a:xfrm>
            <a:off x="5586562" y="1200150"/>
            <a:ext cx="2390476" cy="1552381"/>
          </a:xfrm>
          <a:prstGeom prst="rect">
            <a:avLst/>
          </a:prstGeom>
          <a:ln>
            <a:no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45044287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Coding Standards | </a:t>
            </a:r>
            <a:r>
              <a:rPr lang="en-US" dirty="0">
                <a:solidFill>
                  <a:schemeClr val="bg2">
                    <a:lumMod val="50000"/>
                  </a:schemeClr>
                </a:solidFill>
              </a:rPr>
              <a:t>Templates</a:t>
            </a:r>
          </a:p>
        </p:txBody>
      </p:sp>
      <p:sp>
        <p:nvSpPr>
          <p:cNvPr id="2" name="Content Placeholder 1"/>
          <p:cNvSpPr>
            <a:spLocks noGrp="1"/>
          </p:cNvSpPr>
          <p:nvPr>
            <p:ph sz="half" idx="1"/>
          </p:nvPr>
        </p:nvSpPr>
        <p:spPr/>
        <p:txBody>
          <a:bodyPr/>
          <a:lstStyle/>
          <a:p>
            <a:r>
              <a:rPr lang="en-US" dirty="0"/>
              <a:t>Graph General Info and search keywords</a:t>
            </a:r>
          </a:p>
          <a:p>
            <a:r>
              <a:rPr lang="en-US" dirty="0"/>
              <a:t>Instructions</a:t>
            </a:r>
          </a:p>
          <a:p>
            <a:r>
              <a:rPr lang="en-US" dirty="0"/>
              <a:t>Known Issues and Limitations</a:t>
            </a:r>
          </a:p>
          <a:p>
            <a:r>
              <a:rPr lang="en-US" dirty="0"/>
              <a:t>Notes for Input and Output data structure and variable type for scripts</a:t>
            </a:r>
          </a:p>
          <a:p>
            <a:r>
              <a:rPr lang="en-US" dirty="0"/>
              <a:t>Python and DesignScript templates (i.e. Notepad++)</a:t>
            </a:r>
          </a:p>
          <a:p>
            <a:r>
              <a:rPr lang="en-US" dirty="0"/>
              <a:t>Clean Node Layout</a:t>
            </a:r>
          </a:p>
        </p:txBody>
      </p:sp>
      <p:sp>
        <p:nvSpPr>
          <p:cNvPr id="5" name="Content Placeholder 4">
            <a:extLst>
              <a:ext uri="{FF2B5EF4-FFF2-40B4-BE49-F238E27FC236}">
                <a16:creationId xmlns:a16="http://schemas.microsoft.com/office/drawing/2014/main" id="{79E84EE7-D285-40A8-BFFC-B094D1C47295}"/>
              </a:ext>
            </a:extLst>
          </p:cNvPr>
          <p:cNvSpPr>
            <a:spLocks noGrp="1"/>
          </p:cNvSpPr>
          <p:nvPr>
            <p:ph sz="half" idx="2"/>
          </p:nvPr>
        </p:nvSpPr>
        <p:spPr/>
        <p:txBody>
          <a:bodyPr/>
          <a:lstStyle/>
          <a:p>
            <a:endParaRPr lang="en-US"/>
          </a:p>
        </p:txBody>
      </p:sp>
      <p:sp>
        <p:nvSpPr>
          <p:cNvPr id="6" name="Text Placeholder 5">
            <a:extLst>
              <a:ext uri="{FF2B5EF4-FFF2-40B4-BE49-F238E27FC236}">
                <a16:creationId xmlns:a16="http://schemas.microsoft.com/office/drawing/2014/main" id="{5531C064-2FCB-4B08-8AE4-2F143B4EF2EA}"/>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9438911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Coding Standards | </a:t>
            </a:r>
            <a:r>
              <a:rPr lang="en-US" dirty="0">
                <a:solidFill>
                  <a:schemeClr val="bg2">
                    <a:lumMod val="50000"/>
                  </a:schemeClr>
                </a:solidFill>
              </a:rPr>
              <a:t>Autodesk Template</a:t>
            </a:r>
          </a:p>
        </p:txBody>
      </p:sp>
      <p:sp>
        <p:nvSpPr>
          <p:cNvPr id="4" name="Content Placeholder 3">
            <a:extLst>
              <a:ext uri="{FF2B5EF4-FFF2-40B4-BE49-F238E27FC236}">
                <a16:creationId xmlns:a16="http://schemas.microsoft.com/office/drawing/2014/main" id="{FCBEC509-B2A7-4D55-B8E1-6EA84B8EFE83}"/>
              </a:ext>
            </a:extLst>
          </p:cNvPr>
          <p:cNvSpPr>
            <a:spLocks noGrp="1"/>
          </p:cNvSpPr>
          <p:nvPr>
            <p:ph idx="1"/>
          </p:nvPr>
        </p:nvSpPr>
        <p:spPr/>
        <p:txBody>
          <a:bodyPr/>
          <a:lstStyle/>
          <a:p>
            <a:endParaRPr lang="en-US"/>
          </a:p>
        </p:txBody>
      </p:sp>
      <p:sp>
        <p:nvSpPr>
          <p:cNvPr id="5" name="Text Placeholder 4">
            <a:extLst>
              <a:ext uri="{FF2B5EF4-FFF2-40B4-BE49-F238E27FC236}">
                <a16:creationId xmlns:a16="http://schemas.microsoft.com/office/drawing/2014/main" id="{64787663-801A-4B3C-8BE1-155AFC91ABDB}"/>
              </a:ext>
            </a:extLst>
          </p:cNvPr>
          <p:cNvSpPr>
            <a:spLocks noGrp="1"/>
          </p:cNvSpPr>
          <p:nvPr>
            <p:ph type="body" sz="quarter" idx="10"/>
          </p:nvPr>
        </p:nvSpPr>
        <p:spPr/>
        <p:txBody>
          <a:bodyPr/>
          <a:lstStyle/>
          <a:p>
            <a:endParaRPr lang="en-US"/>
          </a:p>
        </p:txBody>
      </p:sp>
      <p:pic>
        <p:nvPicPr>
          <p:cNvPr id="7" name="Picture 6"/>
          <p:cNvPicPr>
            <a:picLocks noChangeAspect="1"/>
          </p:cNvPicPr>
          <p:nvPr/>
        </p:nvPicPr>
        <p:blipFill>
          <a:blip r:embed="rId3"/>
          <a:stretch>
            <a:fillRect/>
          </a:stretch>
        </p:blipFill>
        <p:spPr>
          <a:xfrm>
            <a:off x="253203" y="849933"/>
            <a:ext cx="8662307" cy="4061363"/>
          </a:xfrm>
          <a:prstGeom prst="rect">
            <a:avLst/>
          </a:prstGeom>
        </p:spPr>
      </p:pic>
    </p:spTree>
    <p:extLst>
      <p:ext uri="{BB962C8B-B14F-4D97-AF65-F5344CB8AC3E}">
        <p14:creationId xmlns:p14="http://schemas.microsoft.com/office/powerpoint/2010/main" val="198975690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Coding Standards | </a:t>
            </a:r>
            <a:r>
              <a:rPr lang="en-US" dirty="0">
                <a:solidFill>
                  <a:schemeClr val="bg2">
                    <a:lumMod val="50000"/>
                  </a:schemeClr>
                </a:solidFill>
              </a:rPr>
              <a:t>Custom Nodes</a:t>
            </a:r>
          </a:p>
        </p:txBody>
      </p:sp>
      <p:sp>
        <p:nvSpPr>
          <p:cNvPr id="2" name="Content Placeholder 1"/>
          <p:cNvSpPr>
            <a:spLocks noGrp="1"/>
          </p:cNvSpPr>
          <p:nvPr>
            <p:ph sz="half" idx="1"/>
          </p:nvPr>
        </p:nvSpPr>
        <p:spPr/>
        <p:txBody>
          <a:bodyPr/>
          <a:lstStyle/>
          <a:p>
            <a:r>
              <a:rPr lang="en-US" dirty="0"/>
              <a:t>Avoid custom nodes in the graphs to be shared</a:t>
            </a:r>
          </a:p>
          <a:p>
            <a:endParaRPr lang="en-US" dirty="0"/>
          </a:p>
          <a:p>
            <a:r>
              <a:rPr lang="en-US" dirty="0"/>
              <a:t>Use Helpers to collect and recall frequently used node structures</a:t>
            </a:r>
          </a:p>
          <a:p>
            <a:endParaRPr lang="en-US" dirty="0"/>
          </a:p>
          <a:p>
            <a:r>
              <a:rPr lang="en-US" dirty="0"/>
              <a:t>Organize the nodes in categories</a:t>
            </a:r>
          </a:p>
        </p:txBody>
      </p:sp>
      <p:sp>
        <p:nvSpPr>
          <p:cNvPr id="6" name="Content Placeholder 5">
            <a:extLst>
              <a:ext uri="{FF2B5EF4-FFF2-40B4-BE49-F238E27FC236}">
                <a16:creationId xmlns:a16="http://schemas.microsoft.com/office/drawing/2014/main" id="{B05470A0-F1F2-4733-8271-8D84D5417E65}"/>
              </a:ext>
            </a:extLst>
          </p:cNvPr>
          <p:cNvSpPr>
            <a:spLocks noGrp="1"/>
          </p:cNvSpPr>
          <p:nvPr>
            <p:ph sz="half" idx="2"/>
          </p:nvPr>
        </p:nvSpPr>
        <p:spPr/>
        <p:txBody>
          <a:bodyPr/>
          <a:lstStyle/>
          <a:p>
            <a:endParaRPr lang="en-US"/>
          </a:p>
        </p:txBody>
      </p:sp>
      <p:sp>
        <p:nvSpPr>
          <p:cNvPr id="7" name="Text Placeholder 6">
            <a:extLst>
              <a:ext uri="{FF2B5EF4-FFF2-40B4-BE49-F238E27FC236}">
                <a16:creationId xmlns:a16="http://schemas.microsoft.com/office/drawing/2014/main" id="{8E4197D9-3504-4DAF-8D4C-B6263BF9C386}"/>
              </a:ext>
            </a:extLst>
          </p:cNvPr>
          <p:cNvSpPr>
            <a:spLocks noGrp="1"/>
          </p:cNvSpPr>
          <p:nvPr>
            <p:ph type="body" sz="quarter" idx="10"/>
          </p:nvPr>
        </p:nvSpPr>
        <p:spPr/>
        <p:txBody>
          <a:bodyPr/>
          <a:lstStyle/>
          <a:p>
            <a:endParaRPr lang="en-US"/>
          </a:p>
        </p:txBody>
      </p:sp>
      <p:pic>
        <p:nvPicPr>
          <p:cNvPr id="4" name="Content Placeholder 3"/>
          <p:cNvPicPr>
            <a:picLocks noChangeAspect="1"/>
          </p:cNvPicPr>
          <p:nvPr/>
        </p:nvPicPr>
        <p:blipFill>
          <a:blip r:embed="rId2"/>
          <a:stretch>
            <a:fillRect/>
          </a:stretch>
        </p:blipFill>
        <p:spPr>
          <a:xfrm>
            <a:off x="4682328" y="1169987"/>
            <a:ext cx="4278694" cy="2544763"/>
          </a:xfrm>
          <a:prstGeom prst="rect">
            <a:avLst/>
          </a:prstGeom>
        </p:spPr>
      </p:pic>
    </p:spTree>
    <p:extLst>
      <p:ext uri="{BB962C8B-B14F-4D97-AF65-F5344CB8AC3E}">
        <p14:creationId xmlns:p14="http://schemas.microsoft.com/office/powerpoint/2010/main" val="121707228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Coding Standards | </a:t>
            </a:r>
            <a:r>
              <a:rPr lang="en-US" dirty="0">
                <a:solidFill>
                  <a:schemeClr val="bg2">
                    <a:lumMod val="50000"/>
                  </a:schemeClr>
                </a:solidFill>
              </a:rPr>
              <a:t>Helpers</a:t>
            </a:r>
          </a:p>
        </p:txBody>
      </p:sp>
      <p:sp>
        <p:nvSpPr>
          <p:cNvPr id="5" name="Content Placeholder 4"/>
          <p:cNvSpPr>
            <a:spLocks noGrp="1"/>
          </p:cNvSpPr>
          <p:nvPr>
            <p:ph sz="half" idx="1"/>
          </p:nvPr>
        </p:nvSpPr>
        <p:spPr/>
        <p:txBody>
          <a:bodyPr/>
          <a:lstStyle/>
          <a:p>
            <a:r>
              <a:rPr lang="en-US" dirty="0"/>
              <a:t>Enable searches in the Library</a:t>
            </a:r>
          </a:p>
          <a:p>
            <a:r>
              <a:rPr lang="en-US" dirty="0"/>
              <a:t>Enforce Standards</a:t>
            </a:r>
          </a:p>
          <a:p>
            <a:r>
              <a:rPr lang="en-US" dirty="0"/>
              <a:t>Reduce time to compose graphs</a:t>
            </a:r>
          </a:p>
          <a:p>
            <a:r>
              <a:rPr lang="en-US" dirty="0"/>
              <a:t>Easier to maintain and update</a:t>
            </a:r>
          </a:p>
          <a:p>
            <a:endParaRPr lang="en-US" dirty="0"/>
          </a:p>
          <a:p>
            <a:endParaRPr lang="en-US" dirty="0"/>
          </a:p>
        </p:txBody>
      </p:sp>
      <p:pic>
        <p:nvPicPr>
          <p:cNvPr id="7" name="Content Placeholder 6"/>
          <p:cNvPicPr>
            <a:picLocks noGrp="1" noChangeAspect="1"/>
          </p:cNvPicPr>
          <p:nvPr>
            <p:ph sz="half" idx="2"/>
          </p:nvPr>
        </p:nvPicPr>
        <p:blipFill>
          <a:blip r:embed="rId2"/>
          <a:stretch>
            <a:fillRect/>
          </a:stretch>
        </p:blipFill>
        <p:spPr>
          <a:xfrm>
            <a:off x="5191125" y="1123950"/>
            <a:ext cx="3181350" cy="3886200"/>
          </a:xfrm>
          <a:prstGeom prst="rect">
            <a:avLst/>
          </a:prstGeom>
        </p:spPr>
      </p:pic>
      <p:sp>
        <p:nvSpPr>
          <p:cNvPr id="4" name="Text Placeholder 3">
            <a:extLst>
              <a:ext uri="{FF2B5EF4-FFF2-40B4-BE49-F238E27FC236}">
                <a16:creationId xmlns:a16="http://schemas.microsoft.com/office/drawing/2014/main" id="{8C2BE9F4-9856-410F-A178-E5EBD38FB277}"/>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12029318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Coding Standards | </a:t>
            </a:r>
            <a:r>
              <a:rPr lang="en-US" dirty="0">
                <a:solidFill>
                  <a:schemeClr val="bg2">
                    <a:lumMod val="50000"/>
                  </a:schemeClr>
                </a:solidFill>
              </a:rPr>
              <a:t>Packages Policy</a:t>
            </a:r>
          </a:p>
        </p:txBody>
      </p:sp>
      <p:sp>
        <p:nvSpPr>
          <p:cNvPr id="2" name="Content Placeholder 1"/>
          <p:cNvSpPr>
            <a:spLocks noGrp="1"/>
          </p:cNvSpPr>
          <p:nvPr>
            <p:ph sz="half" idx="1"/>
          </p:nvPr>
        </p:nvSpPr>
        <p:spPr/>
        <p:txBody>
          <a:bodyPr/>
          <a:lstStyle/>
          <a:p>
            <a:r>
              <a:rPr lang="en-US" dirty="0"/>
              <a:t>Avoid relying on external packages</a:t>
            </a:r>
          </a:p>
          <a:p>
            <a:r>
              <a:rPr lang="en-US" dirty="0"/>
              <a:t>Create package to control source and distribute approved functionalities</a:t>
            </a:r>
          </a:p>
          <a:p>
            <a:r>
              <a:rPr lang="en-US" dirty="0"/>
              <a:t>Use Node To Code feature before deployment to reduce the risk of connectors being moved</a:t>
            </a:r>
          </a:p>
          <a:p>
            <a:r>
              <a:rPr lang="en-US" dirty="0"/>
              <a:t>Restrict writing rights to Dynamo User Group only</a:t>
            </a:r>
          </a:p>
          <a:p>
            <a:r>
              <a:rPr lang="en-US" dirty="0"/>
              <a:t>Enforce mirroring on local machines overnight</a:t>
            </a:r>
          </a:p>
          <a:p>
            <a:r>
              <a:rPr lang="en-US" dirty="0"/>
              <a:t>Zero Touch is another option to preserve IP (advanced)</a:t>
            </a:r>
          </a:p>
          <a:p>
            <a:endParaRPr lang="en-US" dirty="0"/>
          </a:p>
        </p:txBody>
      </p:sp>
      <p:sp>
        <p:nvSpPr>
          <p:cNvPr id="5" name="Content Placeholder 4">
            <a:extLst>
              <a:ext uri="{FF2B5EF4-FFF2-40B4-BE49-F238E27FC236}">
                <a16:creationId xmlns:a16="http://schemas.microsoft.com/office/drawing/2014/main" id="{49436580-91B1-4745-812C-B1C813FCEDB7}"/>
              </a:ext>
            </a:extLst>
          </p:cNvPr>
          <p:cNvSpPr>
            <a:spLocks noGrp="1"/>
          </p:cNvSpPr>
          <p:nvPr>
            <p:ph sz="half" idx="2"/>
          </p:nvPr>
        </p:nvSpPr>
        <p:spPr/>
        <p:txBody>
          <a:bodyPr/>
          <a:lstStyle/>
          <a:p>
            <a:endParaRPr lang="en-US"/>
          </a:p>
        </p:txBody>
      </p:sp>
      <p:sp>
        <p:nvSpPr>
          <p:cNvPr id="6" name="Text Placeholder 5">
            <a:extLst>
              <a:ext uri="{FF2B5EF4-FFF2-40B4-BE49-F238E27FC236}">
                <a16:creationId xmlns:a16="http://schemas.microsoft.com/office/drawing/2014/main" id="{FEF4A19A-6ECD-405A-B093-09256D558C7E}"/>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124273740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E3C0E0D-6D53-465F-ABC5-B25DA604FEA8}"/>
              </a:ext>
            </a:extLst>
          </p:cNvPr>
          <p:cNvSpPr>
            <a:spLocks noGrp="1"/>
          </p:cNvSpPr>
          <p:nvPr>
            <p:ph type="title"/>
          </p:nvPr>
        </p:nvSpPr>
        <p:spPr/>
        <p:txBody>
          <a:bodyPr/>
          <a:lstStyle/>
          <a:p>
            <a:r>
              <a:rPr lang="en-US" sz="4800" dirty="0"/>
              <a:t>Dynamo Overview</a:t>
            </a:r>
          </a:p>
        </p:txBody>
      </p:sp>
    </p:spTree>
    <p:extLst>
      <p:ext uri="{BB962C8B-B14F-4D97-AF65-F5344CB8AC3E}">
        <p14:creationId xmlns:p14="http://schemas.microsoft.com/office/powerpoint/2010/main" val="142055684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F11FB1-E06A-481C-84E9-FC536F938FD8}"/>
              </a:ext>
            </a:extLst>
          </p:cNvPr>
          <p:cNvSpPr>
            <a:spLocks noGrp="1"/>
          </p:cNvSpPr>
          <p:nvPr>
            <p:ph type="title"/>
          </p:nvPr>
        </p:nvSpPr>
        <p:spPr/>
        <p:txBody>
          <a:bodyPr/>
          <a:lstStyle/>
          <a:p>
            <a:r>
              <a:rPr lang="en-US" sz="4800" dirty="0"/>
              <a:t>Visual Programming</a:t>
            </a:r>
          </a:p>
        </p:txBody>
      </p:sp>
    </p:spTree>
    <p:extLst>
      <p:ext uri="{BB962C8B-B14F-4D97-AF65-F5344CB8AC3E}">
        <p14:creationId xmlns:p14="http://schemas.microsoft.com/office/powerpoint/2010/main" val="83581999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0AB8BA-7F2D-41CF-881C-6CE96BE68455}"/>
              </a:ext>
            </a:extLst>
          </p:cNvPr>
          <p:cNvSpPr>
            <a:spLocks noGrp="1"/>
          </p:cNvSpPr>
          <p:nvPr>
            <p:ph type="title"/>
          </p:nvPr>
        </p:nvSpPr>
        <p:spPr/>
        <p:txBody>
          <a:bodyPr/>
          <a:lstStyle/>
          <a:p>
            <a:r>
              <a:rPr lang="en-US" dirty="0"/>
              <a:t>Variable Types</a:t>
            </a:r>
          </a:p>
        </p:txBody>
      </p:sp>
      <p:sp>
        <p:nvSpPr>
          <p:cNvPr id="3" name="Content Placeholder 2">
            <a:extLst>
              <a:ext uri="{FF2B5EF4-FFF2-40B4-BE49-F238E27FC236}">
                <a16:creationId xmlns:a16="http://schemas.microsoft.com/office/drawing/2014/main" id="{07DFF395-DB9F-4A17-8C9D-B0DFE3F69EC2}"/>
              </a:ext>
            </a:extLst>
          </p:cNvPr>
          <p:cNvSpPr>
            <a:spLocks noGrp="1"/>
          </p:cNvSpPr>
          <p:nvPr>
            <p:ph sz="half" idx="1"/>
          </p:nvPr>
        </p:nvSpPr>
        <p:spPr/>
        <p:txBody>
          <a:bodyPr/>
          <a:lstStyle/>
          <a:p>
            <a:r>
              <a:rPr lang="en-US" dirty="0"/>
              <a:t>Integers</a:t>
            </a:r>
          </a:p>
          <a:p>
            <a:r>
              <a:rPr lang="en-US" dirty="0"/>
              <a:t>Doubles (with a decimal part)</a:t>
            </a:r>
          </a:p>
          <a:p>
            <a:r>
              <a:rPr lang="en-US" dirty="0"/>
              <a:t>Strings (texts in between speech marks)</a:t>
            </a:r>
          </a:p>
          <a:p>
            <a:r>
              <a:rPr lang="en-US" dirty="0"/>
              <a:t>Boolean (true or false)</a:t>
            </a:r>
          </a:p>
          <a:p>
            <a:r>
              <a:rPr lang="en-US" dirty="0"/>
              <a:t>Lists (indexed zero-based collections of items)</a:t>
            </a:r>
          </a:p>
          <a:p>
            <a:r>
              <a:rPr lang="en-US" dirty="0"/>
              <a:t>Dictionaries (in Dynamo 2.0)</a:t>
            </a:r>
          </a:p>
          <a:p>
            <a:r>
              <a:rPr lang="en-US" dirty="0"/>
              <a:t>Objects</a:t>
            </a:r>
          </a:p>
          <a:p>
            <a:endParaRPr lang="en-US" dirty="0"/>
          </a:p>
        </p:txBody>
      </p:sp>
      <p:pic>
        <p:nvPicPr>
          <p:cNvPr id="6" name="Content Placeholder 5">
            <a:extLst>
              <a:ext uri="{FF2B5EF4-FFF2-40B4-BE49-F238E27FC236}">
                <a16:creationId xmlns:a16="http://schemas.microsoft.com/office/drawing/2014/main" id="{C676085A-FA19-4294-AA83-EA501D553C77}"/>
              </a:ext>
            </a:extLst>
          </p:cNvPr>
          <p:cNvPicPr>
            <a:picLocks noGrp="1" noChangeAspect="1"/>
          </p:cNvPicPr>
          <p:nvPr>
            <p:ph sz="half" idx="2"/>
          </p:nvPr>
        </p:nvPicPr>
        <p:blipFill>
          <a:blip r:embed="rId2"/>
          <a:stretch>
            <a:fillRect/>
          </a:stretch>
        </p:blipFill>
        <p:spPr>
          <a:xfrm>
            <a:off x="4724400" y="1516870"/>
            <a:ext cx="4114800" cy="3100359"/>
          </a:xfrm>
          <a:prstGeom prst="rect">
            <a:avLst/>
          </a:prstGeom>
        </p:spPr>
      </p:pic>
      <p:sp>
        <p:nvSpPr>
          <p:cNvPr id="5" name="Text Placeholder 4">
            <a:extLst>
              <a:ext uri="{FF2B5EF4-FFF2-40B4-BE49-F238E27FC236}">
                <a16:creationId xmlns:a16="http://schemas.microsoft.com/office/drawing/2014/main" id="{A6C05F06-B4FA-4B25-837E-02D1CA0F6A86}"/>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418461345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a:t>Defining</a:t>
            </a:r>
            <a:r>
              <a:rPr lang="en-GB" b="0" dirty="0"/>
              <a:t> </a:t>
            </a:r>
            <a:r>
              <a:rPr lang="en-GB" dirty="0"/>
              <a:t>Objectives &amp; Relationships</a:t>
            </a:r>
            <a:br>
              <a:rPr lang="en-GB" dirty="0"/>
            </a:br>
            <a:endParaRPr lang="en-GB" dirty="0"/>
          </a:p>
        </p:txBody>
      </p:sp>
      <p:sp>
        <p:nvSpPr>
          <p:cNvPr id="5" name="Content Placeholder 4">
            <a:extLst>
              <a:ext uri="{FF2B5EF4-FFF2-40B4-BE49-F238E27FC236}">
                <a16:creationId xmlns:a16="http://schemas.microsoft.com/office/drawing/2014/main" id="{D56F25FF-E86E-4DBD-B9C2-8899BBC8354A}"/>
              </a:ext>
            </a:extLst>
          </p:cNvPr>
          <p:cNvSpPr>
            <a:spLocks noGrp="1"/>
          </p:cNvSpPr>
          <p:nvPr>
            <p:ph sz="half" idx="2"/>
          </p:nvPr>
        </p:nvSpPr>
        <p:spPr/>
        <p:txBody>
          <a:bodyPr/>
          <a:lstStyle/>
          <a:p>
            <a:endParaRPr lang="en-US" dirty="0"/>
          </a:p>
        </p:txBody>
      </p:sp>
      <p:sp>
        <p:nvSpPr>
          <p:cNvPr id="6" name="Text Placeholder 5">
            <a:extLst>
              <a:ext uri="{FF2B5EF4-FFF2-40B4-BE49-F238E27FC236}">
                <a16:creationId xmlns:a16="http://schemas.microsoft.com/office/drawing/2014/main" id="{4E40F1E1-389D-451F-9C54-F25ACE00D54E}"/>
              </a:ext>
            </a:extLst>
          </p:cNvPr>
          <p:cNvSpPr>
            <a:spLocks noGrp="1"/>
          </p:cNvSpPr>
          <p:nvPr>
            <p:ph type="body" sz="quarter" idx="10"/>
          </p:nvPr>
        </p:nvSpPr>
        <p:spPr/>
        <p:txBody>
          <a:bodyPr/>
          <a:lstStyle/>
          <a:p>
            <a:endParaRPr lang="en-US"/>
          </a:p>
        </p:txBody>
      </p:sp>
      <p:pic>
        <p:nvPicPr>
          <p:cNvPr id="2" name="Picture 1"/>
          <p:cNvPicPr>
            <a:picLocks noChangeAspect="1"/>
          </p:cNvPicPr>
          <p:nvPr/>
        </p:nvPicPr>
        <p:blipFill>
          <a:blip r:embed="rId3">
            <a:clrChange>
              <a:clrFrom>
                <a:srgbClr val="F9F9F9"/>
              </a:clrFrom>
              <a:clrTo>
                <a:srgbClr val="F9F9F9">
                  <a:alpha val="0"/>
                </a:srgbClr>
              </a:clrTo>
            </a:clrChange>
          </a:blip>
          <a:stretch>
            <a:fillRect/>
          </a:stretch>
        </p:blipFill>
        <p:spPr>
          <a:xfrm>
            <a:off x="4724400" y="1644867"/>
            <a:ext cx="4092457" cy="2844365"/>
          </a:xfrm>
          <a:prstGeom prst="rect">
            <a:avLst/>
          </a:prstGeom>
        </p:spPr>
      </p:pic>
      <p:sp>
        <p:nvSpPr>
          <p:cNvPr id="8" name="Content Placeholder 7">
            <a:extLst>
              <a:ext uri="{FF2B5EF4-FFF2-40B4-BE49-F238E27FC236}">
                <a16:creationId xmlns:a16="http://schemas.microsoft.com/office/drawing/2014/main" id="{A31ABDAC-B5DB-4D77-A035-8D925DCB0A13}"/>
              </a:ext>
            </a:extLst>
          </p:cNvPr>
          <p:cNvSpPr>
            <a:spLocks noGrp="1"/>
          </p:cNvSpPr>
          <p:nvPr>
            <p:ph sz="half" idx="1"/>
          </p:nvPr>
        </p:nvSpPr>
        <p:spPr/>
        <p:txBody>
          <a:bodyPr/>
          <a:lstStyle/>
          <a:p>
            <a:endParaRPr lang="en-US"/>
          </a:p>
        </p:txBody>
      </p:sp>
      <p:pic>
        <p:nvPicPr>
          <p:cNvPr id="11" name="Picture 2" descr="Hand Sketch of Circle">
            <a:extLst>
              <a:ext uri="{FF2B5EF4-FFF2-40B4-BE49-F238E27FC236}">
                <a16:creationId xmlns:a16="http://schemas.microsoft.com/office/drawing/2014/main" id="{FD164333-3129-49E6-8115-951AC0C8368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7689" r="22998"/>
          <a:stretch/>
        </p:blipFill>
        <p:spPr bwMode="auto">
          <a:xfrm>
            <a:off x="304800" y="1389063"/>
            <a:ext cx="4114800" cy="34686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83298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721099-4088-4F0C-A56A-294AAE26DD00}"/>
              </a:ext>
            </a:extLst>
          </p:cNvPr>
          <p:cNvSpPr>
            <a:spLocks noGrp="1"/>
          </p:cNvSpPr>
          <p:nvPr>
            <p:ph type="title"/>
          </p:nvPr>
        </p:nvSpPr>
        <p:spPr/>
        <p:txBody>
          <a:bodyPr/>
          <a:lstStyle/>
          <a:p>
            <a:r>
              <a:rPr lang="en-US" dirty="0"/>
              <a:t>Number Ranges</a:t>
            </a:r>
          </a:p>
        </p:txBody>
      </p:sp>
      <p:sp>
        <p:nvSpPr>
          <p:cNvPr id="10" name="Content Placeholder 9">
            <a:extLst>
              <a:ext uri="{FF2B5EF4-FFF2-40B4-BE49-F238E27FC236}">
                <a16:creationId xmlns:a16="http://schemas.microsoft.com/office/drawing/2014/main" id="{5F42D330-5A1B-4D9C-A61B-F25209BC427F}"/>
              </a:ext>
            </a:extLst>
          </p:cNvPr>
          <p:cNvSpPr>
            <a:spLocks noGrp="1"/>
          </p:cNvSpPr>
          <p:nvPr>
            <p:ph sz="half" idx="1"/>
          </p:nvPr>
        </p:nvSpPr>
        <p:spPr/>
        <p:txBody>
          <a:bodyPr/>
          <a:lstStyle/>
          <a:p>
            <a:r>
              <a:rPr lang="en-US" b="1" dirty="0" err="1"/>
              <a:t>Start..End</a:t>
            </a:r>
            <a:r>
              <a:rPr lang="en-US" b="1" dirty="0"/>
              <a:t>; </a:t>
            </a:r>
            <a:r>
              <a:rPr lang="en-US" dirty="0"/>
              <a:t>a bounded range of numbers (ending value is included)</a:t>
            </a:r>
          </a:p>
          <a:p>
            <a:r>
              <a:rPr lang="en-US" b="1" dirty="0" err="1"/>
              <a:t>Start..End..Step</a:t>
            </a:r>
            <a:r>
              <a:rPr lang="en-US" b="1" dirty="0"/>
              <a:t>; </a:t>
            </a:r>
            <a:r>
              <a:rPr lang="en-US" dirty="0"/>
              <a:t>a bounded range of number with step (the ending value may be not included in the output)</a:t>
            </a:r>
          </a:p>
          <a:p>
            <a:r>
              <a:rPr lang="en-US" b="1" dirty="0" err="1"/>
              <a:t>Start..End..~Step</a:t>
            </a:r>
            <a:r>
              <a:rPr lang="en-US" b="1" dirty="0"/>
              <a:t>; </a:t>
            </a:r>
            <a:r>
              <a:rPr lang="en-US" dirty="0"/>
              <a:t>a bounded range with an approximate step (values are evenly distributed, ending  value is included)</a:t>
            </a:r>
          </a:p>
          <a:p>
            <a:r>
              <a:rPr lang="en-US" b="1" dirty="0" err="1"/>
              <a:t>Start..End..#Items</a:t>
            </a:r>
            <a:r>
              <a:rPr lang="en-US" b="1" dirty="0"/>
              <a:t>; </a:t>
            </a:r>
            <a:r>
              <a:rPr lang="en-US" dirty="0"/>
              <a:t>a bounded range of a given </a:t>
            </a:r>
            <a:r>
              <a:rPr lang="en-US" dirty="0" err="1"/>
              <a:t>nr</a:t>
            </a:r>
            <a:r>
              <a:rPr lang="en-US" dirty="0"/>
              <a:t>. Of items</a:t>
            </a:r>
          </a:p>
          <a:p>
            <a:r>
              <a:rPr lang="en-US" b="1" dirty="0" err="1"/>
              <a:t>Start..#Items..Step</a:t>
            </a:r>
            <a:r>
              <a:rPr lang="en-US" b="1" dirty="0"/>
              <a:t>; </a:t>
            </a:r>
            <a:r>
              <a:rPr lang="en-US" dirty="0"/>
              <a:t>a sequence with step and </a:t>
            </a:r>
            <a:r>
              <a:rPr lang="en-US" dirty="0" err="1"/>
              <a:t>nr</a:t>
            </a:r>
            <a:r>
              <a:rPr lang="en-US" dirty="0"/>
              <a:t>. Of Items</a:t>
            </a:r>
          </a:p>
          <a:p>
            <a:endParaRPr lang="en-US" dirty="0"/>
          </a:p>
        </p:txBody>
      </p:sp>
      <p:sp>
        <p:nvSpPr>
          <p:cNvPr id="13" name="Content Placeholder 12">
            <a:extLst>
              <a:ext uri="{FF2B5EF4-FFF2-40B4-BE49-F238E27FC236}">
                <a16:creationId xmlns:a16="http://schemas.microsoft.com/office/drawing/2014/main" id="{F5282D95-9482-483F-BA6A-405E0C452F6E}"/>
              </a:ext>
            </a:extLst>
          </p:cNvPr>
          <p:cNvSpPr>
            <a:spLocks noGrp="1"/>
          </p:cNvSpPr>
          <p:nvPr>
            <p:ph sz="half" idx="2"/>
          </p:nvPr>
        </p:nvSpPr>
        <p:spPr/>
        <p:txBody>
          <a:bodyPr/>
          <a:lstStyle/>
          <a:p>
            <a:endParaRPr lang="en-US" dirty="0"/>
          </a:p>
        </p:txBody>
      </p:sp>
      <p:sp>
        <p:nvSpPr>
          <p:cNvPr id="14" name="Text Placeholder 13">
            <a:extLst>
              <a:ext uri="{FF2B5EF4-FFF2-40B4-BE49-F238E27FC236}">
                <a16:creationId xmlns:a16="http://schemas.microsoft.com/office/drawing/2014/main" id="{D595463A-1C56-4F43-AC69-6426C23DD7D8}"/>
              </a:ext>
            </a:extLst>
          </p:cNvPr>
          <p:cNvSpPr>
            <a:spLocks noGrp="1"/>
          </p:cNvSpPr>
          <p:nvPr>
            <p:ph type="body" sz="quarter" idx="10"/>
          </p:nvPr>
        </p:nvSpPr>
        <p:spPr/>
        <p:txBody>
          <a:bodyPr/>
          <a:lstStyle/>
          <a:p>
            <a:endParaRPr lang="en-US"/>
          </a:p>
        </p:txBody>
      </p:sp>
      <p:grpSp>
        <p:nvGrpSpPr>
          <p:cNvPr id="16" name="Group 15">
            <a:extLst>
              <a:ext uri="{FF2B5EF4-FFF2-40B4-BE49-F238E27FC236}">
                <a16:creationId xmlns:a16="http://schemas.microsoft.com/office/drawing/2014/main" id="{5E01168F-A94D-4EA6-9A0C-C6AC0A7D3BD0}"/>
              </a:ext>
            </a:extLst>
          </p:cNvPr>
          <p:cNvGrpSpPr/>
          <p:nvPr/>
        </p:nvGrpSpPr>
        <p:grpSpPr>
          <a:xfrm>
            <a:off x="5029200" y="742950"/>
            <a:ext cx="3505200" cy="4147457"/>
            <a:chOff x="5029200" y="742950"/>
            <a:chExt cx="3505200" cy="4147457"/>
          </a:xfrm>
        </p:grpSpPr>
        <p:pic>
          <p:nvPicPr>
            <p:cNvPr id="12" name="Picture 11">
              <a:extLst>
                <a:ext uri="{FF2B5EF4-FFF2-40B4-BE49-F238E27FC236}">
                  <a16:creationId xmlns:a16="http://schemas.microsoft.com/office/drawing/2014/main" id="{74955E1D-4BCD-4244-A14E-8B44B8A41521}"/>
                </a:ext>
              </a:extLst>
            </p:cNvPr>
            <p:cNvPicPr>
              <a:picLocks noChangeAspect="1"/>
            </p:cNvPicPr>
            <p:nvPr/>
          </p:nvPicPr>
          <p:blipFill rotWithShape="1">
            <a:blip r:embed="rId2"/>
            <a:srcRect l="-345" r="44773"/>
            <a:stretch/>
          </p:blipFill>
          <p:spPr>
            <a:xfrm>
              <a:off x="5029200" y="742950"/>
              <a:ext cx="3505200" cy="2168748"/>
            </a:xfrm>
            <a:prstGeom prst="rect">
              <a:avLst/>
            </a:prstGeom>
          </p:spPr>
        </p:pic>
        <p:pic>
          <p:nvPicPr>
            <p:cNvPr id="15" name="Picture 14">
              <a:extLst>
                <a:ext uri="{FF2B5EF4-FFF2-40B4-BE49-F238E27FC236}">
                  <a16:creationId xmlns:a16="http://schemas.microsoft.com/office/drawing/2014/main" id="{D99585B2-978E-486F-8E77-990825C84F0D}"/>
                </a:ext>
              </a:extLst>
            </p:cNvPr>
            <p:cNvPicPr>
              <a:picLocks noChangeAspect="1"/>
            </p:cNvPicPr>
            <p:nvPr/>
          </p:nvPicPr>
          <p:blipFill rotWithShape="1">
            <a:blip r:embed="rId2"/>
            <a:srcRect l="58198" r="3661"/>
            <a:stretch/>
          </p:blipFill>
          <p:spPr>
            <a:xfrm>
              <a:off x="5899977" y="2515507"/>
              <a:ext cx="2634423" cy="2374900"/>
            </a:xfrm>
            <a:prstGeom prst="rect">
              <a:avLst/>
            </a:prstGeom>
          </p:spPr>
        </p:pic>
      </p:grpSp>
    </p:spTree>
    <p:extLst>
      <p:ext uri="{BB962C8B-B14F-4D97-AF65-F5344CB8AC3E}">
        <p14:creationId xmlns:p14="http://schemas.microsoft.com/office/powerpoint/2010/main" val="3428171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3A1915-0D61-4057-9157-C1E5477C6C49}"/>
              </a:ext>
            </a:extLst>
          </p:cNvPr>
          <p:cNvSpPr>
            <a:spLocks noGrp="1"/>
          </p:cNvSpPr>
          <p:nvPr>
            <p:ph type="title"/>
          </p:nvPr>
        </p:nvSpPr>
        <p:spPr/>
        <p:txBody>
          <a:bodyPr/>
          <a:lstStyle/>
          <a:p>
            <a:r>
              <a:rPr lang="en-US" dirty="0"/>
              <a:t>Lists</a:t>
            </a:r>
          </a:p>
        </p:txBody>
      </p:sp>
      <p:sp>
        <p:nvSpPr>
          <p:cNvPr id="3" name="Content Placeholder 2">
            <a:extLst>
              <a:ext uri="{FF2B5EF4-FFF2-40B4-BE49-F238E27FC236}">
                <a16:creationId xmlns:a16="http://schemas.microsoft.com/office/drawing/2014/main" id="{CA2A3D8F-CEA0-4097-A9D9-524CC57907A2}"/>
              </a:ext>
            </a:extLst>
          </p:cNvPr>
          <p:cNvSpPr>
            <a:spLocks noGrp="1"/>
          </p:cNvSpPr>
          <p:nvPr>
            <p:ph idx="1"/>
          </p:nvPr>
        </p:nvSpPr>
        <p:spPr/>
        <p:txBody>
          <a:bodyPr/>
          <a:lstStyle/>
          <a:p>
            <a:r>
              <a:rPr lang="en-US" b="1" dirty="0"/>
              <a:t>{ a, b, c}; </a:t>
            </a:r>
            <a:r>
              <a:rPr lang="en-US" dirty="0"/>
              <a:t>declares a list in Code Blocks, items separated by commas “,”</a:t>
            </a:r>
          </a:p>
          <a:p>
            <a:r>
              <a:rPr lang="en-US" b="1" dirty="0"/>
              <a:t>List[n]; </a:t>
            </a:r>
            <a:r>
              <a:rPr lang="en-US" dirty="0"/>
              <a:t>returns the element in the list at the index n, if n is negative the count starts from the end of the list</a:t>
            </a:r>
          </a:p>
          <a:p>
            <a:r>
              <a:rPr lang="en-US" b="1" dirty="0"/>
              <a:t>List[n][m]; </a:t>
            </a:r>
            <a:r>
              <a:rPr lang="en-US" dirty="0"/>
              <a:t>returns the element in a sub-list at the index m of list n, if n is negative the count starts from the end of the list</a:t>
            </a:r>
          </a:p>
          <a:p>
            <a:r>
              <a:rPr lang="en-US" b="1" dirty="0"/>
              <a:t>List[{</a:t>
            </a:r>
            <a:r>
              <a:rPr lang="en-US" b="1" dirty="0" err="1"/>
              <a:t>i</a:t>
            </a:r>
            <a:r>
              <a:rPr lang="en-US" b="1" dirty="0"/>
              <a:t>, j, k}]; </a:t>
            </a:r>
            <a:r>
              <a:rPr lang="en-US" dirty="0"/>
              <a:t>returns the elements in the list respectively at position </a:t>
            </a:r>
            <a:r>
              <a:rPr lang="en-US" dirty="0" err="1"/>
              <a:t>i</a:t>
            </a:r>
            <a:r>
              <a:rPr lang="en-US" dirty="0"/>
              <a:t>, j and k</a:t>
            </a:r>
          </a:p>
          <a:p>
            <a:r>
              <a:rPr lang="en-US" b="1" dirty="0"/>
              <a:t>List[</a:t>
            </a:r>
            <a:r>
              <a:rPr lang="en-US" b="1" dirty="0" err="1"/>
              <a:t>n..m</a:t>
            </a:r>
            <a:r>
              <a:rPr lang="en-US" b="1" dirty="0"/>
              <a:t>]; </a:t>
            </a:r>
            <a:r>
              <a:rPr lang="en-US" dirty="0"/>
              <a:t>returns the elements in the list between the indices n to m</a:t>
            </a:r>
          </a:p>
          <a:p>
            <a:r>
              <a:rPr lang="en-US" b="1" dirty="0"/>
              <a:t>Flatten(List); </a:t>
            </a:r>
            <a:r>
              <a:rPr lang="en-US" dirty="0"/>
              <a:t>returns a list with the same amount of elements but without sub-lists</a:t>
            </a:r>
          </a:p>
          <a:p>
            <a:r>
              <a:rPr lang="en-US" dirty="0"/>
              <a:t>Create Sub-lists, Chop lists, etc.</a:t>
            </a:r>
          </a:p>
          <a:p>
            <a:endParaRPr lang="en-US" dirty="0"/>
          </a:p>
        </p:txBody>
      </p:sp>
      <p:sp>
        <p:nvSpPr>
          <p:cNvPr id="4" name="Text Placeholder 3">
            <a:extLst>
              <a:ext uri="{FF2B5EF4-FFF2-40B4-BE49-F238E27FC236}">
                <a16:creationId xmlns:a16="http://schemas.microsoft.com/office/drawing/2014/main" id="{E0BF595B-AA77-4DAF-8E15-3EF866A14C0A}"/>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128578806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a:t>List of </a:t>
            </a:r>
            <a:r>
              <a:rPr lang="en-US" dirty="0"/>
              <a:t>Lists</a:t>
            </a:r>
            <a:endParaRPr lang="en-GB" dirty="0"/>
          </a:p>
        </p:txBody>
      </p:sp>
      <p:pic>
        <p:nvPicPr>
          <p:cNvPr id="6" name="Content Placeholder 5"/>
          <p:cNvPicPr>
            <a:picLocks noGrp="1" noChangeAspect="1"/>
          </p:cNvPicPr>
          <p:nvPr>
            <p:ph idx="1"/>
          </p:nvPr>
        </p:nvPicPr>
        <p:blipFill>
          <a:blip r:embed="rId3">
            <a:clrChange>
              <a:clrFrom>
                <a:srgbClr val="F9F9F9"/>
              </a:clrFrom>
              <a:clrTo>
                <a:srgbClr val="F9F9F9">
                  <a:alpha val="0"/>
                </a:srgbClr>
              </a:clrTo>
            </a:clrChange>
          </a:blip>
          <a:stretch>
            <a:fillRect/>
          </a:stretch>
        </p:blipFill>
        <p:spPr>
          <a:xfrm>
            <a:off x="1423137" y="1123950"/>
            <a:ext cx="6297725" cy="3886200"/>
          </a:xfrm>
          <a:prstGeom prst="rect">
            <a:avLst/>
          </a:prstGeom>
        </p:spPr>
      </p:pic>
      <p:sp>
        <p:nvSpPr>
          <p:cNvPr id="2" name="Text Placeholder 1">
            <a:extLst>
              <a:ext uri="{FF2B5EF4-FFF2-40B4-BE49-F238E27FC236}">
                <a16:creationId xmlns:a16="http://schemas.microsoft.com/office/drawing/2014/main" id="{3EF8530B-8775-4B2C-ACF2-6BFDB12C1083}"/>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89676402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nl-NL" dirty="0"/>
              <a:t>Get Items at Index</a:t>
            </a:r>
            <a:endParaRPr lang="en-GB" dirty="0"/>
          </a:p>
        </p:txBody>
      </p:sp>
      <p:pic>
        <p:nvPicPr>
          <p:cNvPr id="6" name="Content Placeholder 5"/>
          <p:cNvPicPr>
            <a:picLocks noGrp="1" noChangeAspect="1"/>
          </p:cNvPicPr>
          <p:nvPr>
            <p:ph idx="1"/>
          </p:nvPr>
        </p:nvPicPr>
        <p:blipFill>
          <a:blip r:embed="rId2">
            <a:clrChange>
              <a:clrFrom>
                <a:srgbClr val="F9F9F9"/>
              </a:clrFrom>
              <a:clrTo>
                <a:srgbClr val="F9F9F9">
                  <a:alpha val="0"/>
                </a:srgbClr>
              </a:clrTo>
            </a:clrChange>
          </a:blip>
          <a:stretch>
            <a:fillRect/>
          </a:stretch>
        </p:blipFill>
        <p:spPr>
          <a:xfrm>
            <a:off x="2756044" y="1123950"/>
            <a:ext cx="3631911" cy="3886200"/>
          </a:xfrm>
          <a:prstGeom prst="rect">
            <a:avLst/>
          </a:prstGeom>
        </p:spPr>
      </p:pic>
      <p:sp>
        <p:nvSpPr>
          <p:cNvPr id="2" name="Text Placeholder 1">
            <a:extLst>
              <a:ext uri="{FF2B5EF4-FFF2-40B4-BE49-F238E27FC236}">
                <a16:creationId xmlns:a16="http://schemas.microsoft.com/office/drawing/2014/main" id="{5949A1F9-1C1E-48FA-883E-7B06161AC8EB}"/>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19397250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7B9586-A3F3-46A4-BED8-0BAD6A186E90}"/>
              </a:ext>
            </a:extLst>
          </p:cNvPr>
          <p:cNvSpPr>
            <a:spLocks noGrp="1"/>
          </p:cNvSpPr>
          <p:nvPr>
            <p:ph type="title"/>
          </p:nvPr>
        </p:nvSpPr>
        <p:spPr/>
        <p:txBody>
          <a:bodyPr/>
          <a:lstStyle/>
          <a:p>
            <a:r>
              <a:rPr lang="en-US" dirty="0"/>
              <a:t>Transpose List of Lists</a:t>
            </a:r>
          </a:p>
        </p:txBody>
      </p:sp>
      <p:sp>
        <p:nvSpPr>
          <p:cNvPr id="3" name="Content Placeholder 2">
            <a:extLst>
              <a:ext uri="{FF2B5EF4-FFF2-40B4-BE49-F238E27FC236}">
                <a16:creationId xmlns:a16="http://schemas.microsoft.com/office/drawing/2014/main" id="{F205A917-9345-4A03-899A-151BC1E98198}"/>
              </a:ext>
            </a:extLst>
          </p:cNvPr>
          <p:cNvSpPr>
            <a:spLocks noGrp="1"/>
          </p:cNvSpPr>
          <p:nvPr>
            <p:ph idx="1"/>
          </p:nvPr>
        </p:nvSpPr>
        <p:spPr/>
        <p:txBody>
          <a:bodyPr/>
          <a:lstStyle/>
          <a:p>
            <a:r>
              <a:rPr lang="en-US" dirty="0"/>
              <a:t>When transposing a list of lists the data structure changes so that all elements at the same index in each sub-lists are grouped together in the output</a:t>
            </a:r>
          </a:p>
          <a:p>
            <a:endParaRPr lang="en-US" dirty="0"/>
          </a:p>
        </p:txBody>
      </p:sp>
      <p:sp>
        <p:nvSpPr>
          <p:cNvPr id="4" name="Text Placeholder 3">
            <a:extLst>
              <a:ext uri="{FF2B5EF4-FFF2-40B4-BE49-F238E27FC236}">
                <a16:creationId xmlns:a16="http://schemas.microsoft.com/office/drawing/2014/main" id="{9F289D5B-35DC-4EAB-B105-B66E5B5F3A3C}"/>
              </a:ext>
            </a:extLst>
          </p:cNvPr>
          <p:cNvSpPr>
            <a:spLocks noGrp="1"/>
          </p:cNvSpPr>
          <p:nvPr>
            <p:ph type="body" sz="quarter" idx="10"/>
          </p:nvPr>
        </p:nvSpPr>
        <p:spPr/>
        <p:txBody>
          <a:bodyPr/>
          <a:lstStyle/>
          <a:p>
            <a:endParaRPr lang="en-US"/>
          </a:p>
        </p:txBody>
      </p:sp>
      <p:pic>
        <p:nvPicPr>
          <p:cNvPr id="5" name="Picture 4">
            <a:extLst>
              <a:ext uri="{FF2B5EF4-FFF2-40B4-BE49-F238E27FC236}">
                <a16:creationId xmlns:a16="http://schemas.microsoft.com/office/drawing/2014/main" id="{65D28821-B53D-43A4-B16A-4427D66AC2F3}"/>
              </a:ext>
            </a:extLst>
          </p:cNvPr>
          <p:cNvPicPr>
            <a:picLocks noChangeAspect="1"/>
          </p:cNvPicPr>
          <p:nvPr/>
        </p:nvPicPr>
        <p:blipFill>
          <a:blip r:embed="rId3"/>
          <a:stretch>
            <a:fillRect/>
          </a:stretch>
        </p:blipFill>
        <p:spPr>
          <a:xfrm>
            <a:off x="45" y="2001344"/>
            <a:ext cx="4877196" cy="2841896"/>
          </a:xfrm>
          <a:prstGeom prst="rect">
            <a:avLst/>
          </a:prstGeom>
        </p:spPr>
      </p:pic>
      <p:pic>
        <p:nvPicPr>
          <p:cNvPr id="6" name="Picture 5">
            <a:extLst>
              <a:ext uri="{FF2B5EF4-FFF2-40B4-BE49-F238E27FC236}">
                <a16:creationId xmlns:a16="http://schemas.microsoft.com/office/drawing/2014/main" id="{D202C433-A097-49C9-A638-5E061BE3794F}"/>
              </a:ext>
            </a:extLst>
          </p:cNvPr>
          <p:cNvPicPr>
            <a:picLocks noChangeAspect="1"/>
          </p:cNvPicPr>
          <p:nvPr/>
        </p:nvPicPr>
        <p:blipFill rotWithShape="1">
          <a:blip r:embed="rId4"/>
          <a:srcRect l="32392" t="22148" r="20859" b="22093"/>
          <a:stretch/>
        </p:blipFill>
        <p:spPr>
          <a:xfrm>
            <a:off x="4877240" y="2001344"/>
            <a:ext cx="4182972" cy="2806298"/>
          </a:xfrm>
          <a:prstGeom prst="rect">
            <a:avLst/>
          </a:prstGeom>
        </p:spPr>
      </p:pic>
    </p:spTree>
    <p:extLst>
      <p:ext uri="{BB962C8B-B14F-4D97-AF65-F5344CB8AC3E}">
        <p14:creationId xmlns:p14="http://schemas.microsoft.com/office/powerpoint/2010/main" val="369452732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6">
            <a:extLst>
              <a:ext uri="{FF2B5EF4-FFF2-40B4-BE49-F238E27FC236}">
                <a16:creationId xmlns:a16="http://schemas.microsoft.com/office/drawing/2014/main" id="{BE2C778C-A6C0-4721-8C72-58575D7C1A14}"/>
              </a:ext>
            </a:extLst>
          </p:cNvPr>
          <p:cNvPicPr>
            <a:picLocks noChangeAspect="1"/>
          </p:cNvPicPr>
          <p:nvPr/>
        </p:nvPicPr>
        <p:blipFill>
          <a:blip r:embed="rId3"/>
          <a:stretch>
            <a:fillRect/>
          </a:stretch>
        </p:blipFill>
        <p:spPr>
          <a:xfrm>
            <a:off x="4724400" y="1177805"/>
            <a:ext cx="4114800" cy="2057399"/>
          </a:xfrm>
          <a:prstGeom prst="rect">
            <a:avLst/>
          </a:prstGeom>
        </p:spPr>
      </p:pic>
      <p:sp>
        <p:nvSpPr>
          <p:cNvPr id="2" name="Title 1">
            <a:extLst>
              <a:ext uri="{FF2B5EF4-FFF2-40B4-BE49-F238E27FC236}">
                <a16:creationId xmlns:a16="http://schemas.microsoft.com/office/drawing/2014/main" id="{30E95CC4-CF08-4D5D-970D-E2C02FB6D17D}"/>
              </a:ext>
            </a:extLst>
          </p:cNvPr>
          <p:cNvSpPr>
            <a:spLocks noGrp="1"/>
          </p:cNvSpPr>
          <p:nvPr>
            <p:ph type="title"/>
          </p:nvPr>
        </p:nvSpPr>
        <p:spPr/>
        <p:txBody>
          <a:bodyPr/>
          <a:lstStyle/>
          <a:p>
            <a:r>
              <a:rPr lang="en-US" dirty="0"/>
              <a:t>Lacing Strategy</a:t>
            </a:r>
          </a:p>
        </p:txBody>
      </p:sp>
      <p:sp>
        <p:nvSpPr>
          <p:cNvPr id="3" name="Content Placeholder 2">
            <a:extLst>
              <a:ext uri="{FF2B5EF4-FFF2-40B4-BE49-F238E27FC236}">
                <a16:creationId xmlns:a16="http://schemas.microsoft.com/office/drawing/2014/main" id="{B3F3E066-3304-47C9-8D1D-14FCDAE24424}"/>
              </a:ext>
            </a:extLst>
          </p:cNvPr>
          <p:cNvSpPr>
            <a:spLocks noGrp="1"/>
          </p:cNvSpPr>
          <p:nvPr>
            <p:ph sz="half" idx="1"/>
          </p:nvPr>
        </p:nvSpPr>
        <p:spPr>
          <a:xfrm>
            <a:off x="304800" y="1123950"/>
            <a:ext cx="4114800" cy="3886200"/>
          </a:xfrm>
        </p:spPr>
        <p:txBody>
          <a:bodyPr/>
          <a:lstStyle/>
          <a:p>
            <a:r>
              <a:rPr lang="en-US" dirty="0"/>
              <a:t>Each node is a </a:t>
            </a:r>
            <a:r>
              <a:rPr lang="en-US" b="1" dirty="0"/>
              <a:t>function</a:t>
            </a:r>
            <a:r>
              <a:rPr lang="en-US" dirty="0"/>
              <a:t> and can iterate over a list of inputs, this is how Visual Programming handles loops</a:t>
            </a:r>
          </a:p>
          <a:p>
            <a:r>
              <a:rPr lang="en-US" dirty="0"/>
              <a:t>If the provided inputs have different lengths, the lacing strategy on the node is used to combine the inputs as function arguments</a:t>
            </a:r>
          </a:p>
          <a:p>
            <a:r>
              <a:rPr lang="en-US" dirty="0"/>
              <a:t>The lacing affects the structure of the output</a:t>
            </a:r>
          </a:p>
          <a:p>
            <a:r>
              <a:rPr lang="en-US" dirty="0"/>
              <a:t>Lacing Strategies</a:t>
            </a:r>
          </a:p>
          <a:p>
            <a:pPr lvl="1"/>
            <a:r>
              <a:rPr lang="en-US" dirty="0"/>
              <a:t>Shortest</a:t>
            </a:r>
          </a:p>
          <a:p>
            <a:pPr lvl="1"/>
            <a:r>
              <a:rPr lang="en-US" dirty="0"/>
              <a:t>Longest</a:t>
            </a:r>
          </a:p>
          <a:p>
            <a:pPr lvl="1"/>
            <a:r>
              <a:rPr lang="en-US" dirty="0"/>
              <a:t>Cross Product</a:t>
            </a:r>
          </a:p>
        </p:txBody>
      </p:sp>
      <p:sp>
        <p:nvSpPr>
          <p:cNvPr id="9" name="Text Placeholder 8">
            <a:extLst>
              <a:ext uri="{FF2B5EF4-FFF2-40B4-BE49-F238E27FC236}">
                <a16:creationId xmlns:a16="http://schemas.microsoft.com/office/drawing/2014/main" id="{4409FADA-0DE4-4070-8F14-014CA24915BE}"/>
              </a:ext>
            </a:extLst>
          </p:cNvPr>
          <p:cNvSpPr>
            <a:spLocks noGrp="1"/>
          </p:cNvSpPr>
          <p:nvPr>
            <p:ph type="body" sz="quarter" idx="10"/>
          </p:nvPr>
        </p:nvSpPr>
        <p:spPr/>
        <p:txBody>
          <a:bodyPr/>
          <a:lstStyle/>
          <a:p>
            <a:endParaRPr lang="en-US" dirty="0"/>
          </a:p>
        </p:txBody>
      </p:sp>
      <p:pic>
        <p:nvPicPr>
          <p:cNvPr id="11" name="Content Placeholder 10">
            <a:extLst>
              <a:ext uri="{FF2B5EF4-FFF2-40B4-BE49-F238E27FC236}">
                <a16:creationId xmlns:a16="http://schemas.microsoft.com/office/drawing/2014/main" id="{60463B6C-E83A-4211-AF08-1F54F789A724}"/>
              </a:ext>
            </a:extLst>
          </p:cNvPr>
          <p:cNvPicPr>
            <a:picLocks noGrp="1" noChangeAspect="1"/>
          </p:cNvPicPr>
          <p:nvPr>
            <p:ph sz="half" idx="2"/>
          </p:nvPr>
        </p:nvPicPr>
        <p:blipFill>
          <a:blip r:embed="rId4"/>
          <a:stretch>
            <a:fillRect/>
          </a:stretch>
        </p:blipFill>
        <p:spPr>
          <a:xfrm>
            <a:off x="4724400" y="1444547"/>
            <a:ext cx="4114800" cy="3245005"/>
          </a:xfrm>
          <a:prstGeom prst="rect">
            <a:avLst/>
          </a:prstGeom>
        </p:spPr>
      </p:pic>
      <p:pic>
        <p:nvPicPr>
          <p:cNvPr id="12" name="Picture 11">
            <a:extLst>
              <a:ext uri="{FF2B5EF4-FFF2-40B4-BE49-F238E27FC236}">
                <a16:creationId xmlns:a16="http://schemas.microsoft.com/office/drawing/2014/main" id="{9C4DE115-A96A-4BB7-B4C8-1BDE328D0A1A}"/>
              </a:ext>
            </a:extLst>
          </p:cNvPr>
          <p:cNvPicPr>
            <a:picLocks noChangeAspect="1"/>
          </p:cNvPicPr>
          <p:nvPr/>
        </p:nvPicPr>
        <p:blipFill>
          <a:blip r:embed="rId5"/>
          <a:stretch>
            <a:fillRect/>
          </a:stretch>
        </p:blipFill>
        <p:spPr>
          <a:xfrm>
            <a:off x="4724400" y="1444547"/>
            <a:ext cx="4114800" cy="3246045"/>
          </a:xfrm>
          <a:prstGeom prst="rect">
            <a:avLst/>
          </a:prstGeom>
        </p:spPr>
      </p:pic>
      <p:pic>
        <p:nvPicPr>
          <p:cNvPr id="13" name="Picture 12">
            <a:extLst>
              <a:ext uri="{FF2B5EF4-FFF2-40B4-BE49-F238E27FC236}">
                <a16:creationId xmlns:a16="http://schemas.microsoft.com/office/drawing/2014/main" id="{7476A664-AF8E-405C-B36B-970CFEB37919}"/>
              </a:ext>
            </a:extLst>
          </p:cNvPr>
          <p:cNvPicPr>
            <a:picLocks noChangeAspect="1"/>
          </p:cNvPicPr>
          <p:nvPr/>
        </p:nvPicPr>
        <p:blipFill>
          <a:blip r:embed="rId6"/>
          <a:stretch>
            <a:fillRect/>
          </a:stretch>
        </p:blipFill>
        <p:spPr>
          <a:xfrm>
            <a:off x="4724400" y="1443507"/>
            <a:ext cx="4114800" cy="3583395"/>
          </a:xfrm>
          <a:prstGeom prst="rect">
            <a:avLst/>
          </a:prstGeom>
        </p:spPr>
      </p:pic>
    </p:spTree>
    <p:extLst>
      <p:ext uri="{BB962C8B-B14F-4D97-AF65-F5344CB8AC3E}">
        <p14:creationId xmlns:p14="http://schemas.microsoft.com/office/powerpoint/2010/main" val="364934975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47648DD-73A9-4960-92A1-B7419DF0A048}"/>
              </a:ext>
            </a:extLst>
          </p:cNvPr>
          <p:cNvSpPr>
            <a:spLocks noGrp="1"/>
          </p:cNvSpPr>
          <p:nvPr>
            <p:ph type="title"/>
          </p:nvPr>
        </p:nvSpPr>
        <p:spPr/>
        <p:txBody>
          <a:bodyPr/>
          <a:lstStyle/>
          <a:p>
            <a:r>
              <a:rPr lang="en-US" sz="3200" dirty="0"/>
              <a:t>Filtering, Grouping and Sorting</a:t>
            </a:r>
          </a:p>
        </p:txBody>
      </p:sp>
    </p:spTree>
    <p:extLst>
      <p:ext uri="{BB962C8B-B14F-4D97-AF65-F5344CB8AC3E}">
        <p14:creationId xmlns:p14="http://schemas.microsoft.com/office/powerpoint/2010/main" val="335582561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710200-4CAA-4535-8EE2-B543DB1F0E61}"/>
              </a:ext>
            </a:extLst>
          </p:cNvPr>
          <p:cNvSpPr>
            <a:spLocks noGrp="1"/>
          </p:cNvSpPr>
          <p:nvPr>
            <p:ph type="title"/>
          </p:nvPr>
        </p:nvSpPr>
        <p:spPr/>
        <p:txBody>
          <a:bodyPr/>
          <a:lstStyle/>
          <a:p>
            <a:r>
              <a:rPr lang="en-US" dirty="0"/>
              <a:t>What is Dynamo?</a:t>
            </a:r>
          </a:p>
        </p:txBody>
      </p:sp>
      <p:sp>
        <p:nvSpPr>
          <p:cNvPr id="3" name="Content Placeholder 2">
            <a:extLst>
              <a:ext uri="{FF2B5EF4-FFF2-40B4-BE49-F238E27FC236}">
                <a16:creationId xmlns:a16="http://schemas.microsoft.com/office/drawing/2014/main" id="{7E70ACD8-A932-4625-B162-8286F12D0473}"/>
              </a:ext>
            </a:extLst>
          </p:cNvPr>
          <p:cNvSpPr>
            <a:spLocks noGrp="1"/>
          </p:cNvSpPr>
          <p:nvPr>
            <p:ph sz="half" idx="1"/>
          </p:nvPr>
        </p:nvSpPr>
        <p:spPr/>
        <p:txBody>
          <a:bodyPr/>
          <a:lstStyle/>
          <a:p>
            <a:r>
              <a:rPr lang="en-US" dirty="0"/>
              <a:t>Open-source software platform</a:t>
            </a:r>
          </a:p>
          <a:p>
            <a:r>
              <a:rPr lang="en-US" dirty="0"/>
              <a:t>Visual interface to construct logic routines</a:t>
            </a:r>
          </a:p>
          <a:p>
            <a:r>
              <a:rPr lang="en-US" dirty="0"/>
              <a:t>Geometry creation</a:t>
            </a:r>
          </a:p>
          <a:p>
            <a:r>
              <a:rPr lang="en-US" dirty="0"/>
              <a:t>Workflow</a:t>
            </a:r>
            <a:r>
              <a:rPr lang="it-IT" dirty="0"/>
              <a:t> </a:t>
            </a:r>
            <a:r>
              <a:rPr lang="en-US" dirty="0"/>
              <a:t>automation</a:t>
            </a:r>
          </a:p>
          <a:p>
            <a:r>
              <a:rPr lang="it-IT" dirty="0"/>
              <a:t>Interface for multiple software</a:t>
            </a:r>
          </a:p>
          <a:p>
            <a:endParaRPr lang="en-US" dirty="0"/>
          </a:p>
        </p:txBody>
      </p:sp>
      <p:sp>
        <p:nvSpPr>
          <p:cNvPr id="4" name="Content Placeholder 3">
            <a:extLst>
              <a:ext uri="{FF2B5EF4-FFF2-40B4-BE49-F238E27FC236}">
                <a16:creationId xmlns:a16="http://schemas.microsoft.com/office/drawing/2014/main" id="{CBAAF007-2AEC-4F4B-BADD-3436DBCFE10D}"/>
              </a:ext>
            </a:extLst>
          </p:cNvPr>
          <p:cNvSpPr>
            <a:spLocks noGrp="1"/>
          </p:cNvSpPr>
          <p:nvPr>
            <p:ph sz="half" idx="2"/>
          </p:nvPr>
        </p:nvSpPr>
        <p:spPr/>
        <p:txBody>
          <a:bodyPr/>
          <a:lstStyle/>
          <a:p>
            <a:endParaRPr lang="en-US"/>
          </a:p>
        </p:txBody>
      </p:sp>
      <p:sp>
        <p:nvSpPr>
          <p:cNvPr id="5" name="Text Placeholder 4">
            <a:extLst>
              <a:ext uri="{FF2B5EF4-FFF2-40B4-BE49-F238E27FC236}">
                <a16:creationId xmlns:a16="http://schemas.microsoft.com/office/drawing/2014/main" id="{B4A460B3-2ADE-4FB9-A5F5-5D9938EF3233}"/>
              </a:ext>
            </a:extLst>
          </p:cNvPr>
          <p:cNvSpPr>
            <a:spLocks noGrp="1"/>
          </p:cNvSpPr>
          <p:nvPr>
            <p:ph type="body" sz="quarter" idx="10"/>
          </p:nvPr>
        </p:nvSpPr>
        <p:spPr/>
        <p:txBody>
          <a:bodyPr/>
          <a:lstStyle/>
          <a:p>
            <a:endParaRPr lang="en-US"/>
          </a:p>
        </p:txBody>
      </p:sp>
      <p:pic>
        <p:nvPicPr>
          <p:cNvPr id="7" name="Picture 6">
            <a:extLst>
              <a:ext uri="{FF2B5EF4-FFF2-40B4-BE49-F238E27FC236}">
                <a16:creationId xmlns:a16="http://schemas.microsoft.com/office/drawing/2014/main" id="{600EFDF0-C0D8-448A-9EE0-9B82EE6AF1E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679946" y="1899520"/>
            <a:ext cx="3464055" cy="3246975"/>
          </a:xfrm>
          <a:prstGeom prst="rect">
            <a:avLst/>
          </a:prstGeom>
        </p:spPr>
      </p:pic>
    </p:spTree>
    <p:extLst>
      <p:ext uri="{BB962C8B-B14F-4D97-AF65-F5344CB8AC3E}">
        <p14:creationId xmlns:p14="http://schemas.microsoft.com/office/powerpoint/2010/main" val="374781186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Boolean Expressions in Code Blocks</a:t>
            </a:r>
          </a:p>
        </p:txBody>
      </p:sp>
      <p:sp>
        <p:nvSpPr>
          <p:cNvPr id="2" name="Content Placeholder 1"/>
          <p:cNvSpPr>
            <a:spLocks noGrp="1"/>
          </p:cNvSpPr>
          <p:nvPr>
            <p:ph sz="half" idx="1"/>
          </p:nvPr>
        </p:nvSpPr>
        <p:spPr/>
        <p:txBody>
          <a:bodyPr/>
          <a:lstStyle/>
          <a:p>
            <a:r>
              <a:rPr lang="en-US" dirty="0"/>
              <a:t>A </a:t>
            </a:r>
            <a:r>
              <a:rPr lang="en-US" b="1" dirty="0"/>
              <a:t>== </a:t>
            </a:r>
            <a:r>
              <a:rPr lang="en-US" dirty="0"/>
              <a:t>B equality</a:t>
            </a:r>
          </a:p>
          <a:p>
            <a:r>
              <a:rPr lang="en-US" dirty="0"/>
              <a:t>A </a:t>
            </a:r>
            <a:r>
              <a:rPr lang="en-US" b="1" dirty="0"/>
              <a:t>!=</a:t>
            </a:r>
            <a:r>
              <a:rPr lang="en-US" dirty="0"/>
              <a:t> B inequality</a:t>
            </a:r>
          </a:p>
          <a:p>
            <a:r>
              <a:rPr lang="en-US" dirty="0"/>
              <a:t>A </a:t>
            </a:r>
            <a:r>
              <a:rPr lang="en-US" b="1" dirty="0"/>
              <a:t>&lt;</a:t>
            </a:r>
            <a:r>
              <a:rPr lang="en-US" dirty="0"/>
              <a:t> B less than</a:t>
            </a:r>
          </a:p>
          <a:p>
            <a:r>
              <a:rPr lang="en-US" dirty="0"/>
              <a:t>A </a:t>
            </a:r>
            <a:r>
              <a:rPr lang="en-US" b="1" dirty="0"/>
              <a:t>&lt;=</a:t>
            </a:r>
            <a:r>
              <a:rPr lang="en-US" dirty="0"/>
              <a:t> B less than or equal to</a:t>
            </a:r>
          </a:p>
          <a:p>
            <a:r>
              <a:rPr lang="en-US" dirty="0"/>
              <a:t>A </a:t>
            </a:r>
            <a:r>
              <a:rPr lang="en-US" b="1" dirty="0"/>
              <a:t>&gt;</a:t>
            </a:r>
            <a:r>
              <a:rPr lang="en-US" dirty="0"/>
              <a:t> B greater than</a:t>
            </a:r>
          </a:p>
          <a:p>
            <a:r>
              <a:rPr lang="en-US" dirty="0"/>
              <a:t>A </a:t>
            </a:r>
            <a:r>
              <a:rPr lang="en-US" b="1" dirty="0"/>
              <a:t>&gt;=</a:t>
            </a:r>
            <a:r>
              <a:rPr lang="en-US" dirty="0"/>
              <a:t> B greater than or equal to</a:t>
            </a:r>
          </a:p>
          <a:p>
            <a:r>
              <a:rPr lang="en-US" b="1" dirty="0"/>
              <a:t>&amp;&amp;</a:t>
            </a:r>
            <a:r>
              <a:rPr lang="en-US" dirty="0"/>
              <a:t> logical AND (true only if all the arguments are true)</a:t>
            </a:r>
          </a:p>
          <a:p>
            <a:r>
              <a:rPr lang="en-US" b="1" dirty="0"/>
              <a:t>||</a:t>
            </a:r>
            <a:r>
              <a:rPr lang="en-US" dirty="0"/>
              <a:t> logical OR (true if at least one argument is true)</a:t>
            </a:r>
          </a:p>
        </p:txBody>
      </p:sp>
      <p:sp>
        <p:nvSpPr>
          <p:cNvPr id="4" name="Content Placeholder 3">
            <a:extLst>
              <a:ext uri="{FF2B5EF4-FFF2-40B4-BE49-F238E27FC236}">
                <a16:creationId xmlns:a16="http://schemas.microsoft.com/office/drawing/2014/main" id="{27F7F0D2-59D7-40AD-A0F9-7925948F2B3D}"/>
              </a:ext>
            </a:extLst>
          </p:cNvPr>
          <p:cNvSpPr>
            <a:spLocks noGrp="1"/>
          </p:cNvSpPr>
          <p:nvPr>
            <p:ph sz="half" idx="2"/>
          </p:nvPr>
        </p:nvSpPr>
        <p:spPr/>
        <p:txBody>
          <a:bodyPr/>
          <a:lstStyle/>
          <a:p>
            <a:endParaRPr lang="en-US"/>
          </a:p>
        </p:txBody>
      </p:sp>
      <p:sp>
        <p:nvSpPr>
          <p:cNvPr id="5" name="Text Placeholder 4">
            <a:extLst>
              <a:ext uri="{FF2B5EF4-FFF2-40B4-BE49-F238E27FC236}">
                <a16:creationId xmlns:a16="http://schemas.microsoft.com/office/drawing/2014/main" id="{C54F51E1-C018-403D-B9EF-4D2595CC93F9}"/>
              </a:ext>
            </a:extLst>
          </p:cNvPr>
          <p:cNvSpPr>
            <a:spLocks noGrp="1"/>
          </p:cNvSpPr>
          <p:nvPr>
            <p:ph type="body" sz="quarter" idx="10"/>
          </p:nvPr>
        </p:nvSpPr>
        <p:spPr/>
        <p:txBody>
          <a:bodyPr/>
          <a:lstStyle/>
          <a:p>
            <a:endParaRPr lang="en-US"/>
          </a:p>
        </p:txBody>
      </p:sp>
      <p:pic>
        <p:nvPicPr>
          <p:cNvPr id="7" name="Picture 6"/>
          <p:cNvPicPr>
            <a:picLocks noChangeAspect="1"/>
          </p:cNvPicPr>
          <p:nvPr/>
        </p:nvPicPr>
        <p:blipFill>
          <a:blip r:embed="rId3"/>
          <a:stretch>
            <a:fillRect/>
          </a:stretch>
        </p:blipFill>
        <p:spPr>
          <a:xfrm>
            <a:off x="4724400" y="1123950"/>
            <a:ext cx="2845825" cy="2778174"/>
          </a:xfrm>
          <a:prstGeom prst="rect">
            <a:avLst/>
          </a:prstGeom>
        </p:spPr>
      </p:pic>
    </p:spTree>
    <p:extLst>
      <p:ext uri="{BB962C8B-B14F-4D97-AF65-F5344CB8AC3E}">
        <p14:creationId xmlns:p14="http://schemas.microsoft.com/office/powerpoint/2010/main" val="421919709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a:t>Filter By Boolean Mask</a:t>
            </a:r>
          </a:p>
        </p:txBody>
      </p:sp>
      <p:pic>
        <p:nvPicPr>
          <p:cNvPr id="7" name="Content Placeholder 6"/>
          <p:cNvPicPr>
            <a:picLocks noGrp="1" noChangeAspect="1"/>
          </p:cNvPicPr>
          <p:nvPr>
            <p:ph idx="1"/>
          </p:nvPr>
        </p:nvPicPr>
        <p:blipFill>
          <a:blip r:embed="rId2"/>
          <a:stretch>
            <a:fillRect/>
          </a:stretch>
        </p:blipFill>
        <p:spPr>
          <a:xfrm>
            <a:off x="2118103" y="1123950"/>
            <a:ext cx="4907793" cy="3886200"/>
          </a:xfrm>
          <a:prstGeom prst="rect">
            <a:avLst/>
          </a:prstGeom>
        </p:spPr>
      </p:pic>
      <p:sp>
        <p:nvSpPr>
          <p:cNvPr id="5" name="Text Placeholder 4">
            <a:extLst>
              <a:ext uri="{FF2B5EF4-FFF2-40B4-BE49-F238E27FC236}">
                <a16:creationId xmlns:a16="http://schemas.microsoft.com/office/drawing/2014/main" id="{F4B332D3-88FA-4805-A3E7-538D38C6D347}"/>
              </a:ext>
            </a:extLst>
          </p:cNvPr>
          <p:cNvSpPr>
            <a:spLocks noGrp="1"/>
          </p:cNvSpPr>
          <p:nvPr>
            <p:ph type="body" sz="quarter" idx="10"/>
          </p:nvPr>
        </p:nvSpPr>
        <p:spPr>
          <a:xfrm>
            <a:off x="304800" y="742950"/>
            <a:ext cx="8534400" cy="304800"/>
          </a:xfrm>
        </p:spPr>
        <p:txBody>
          <a:bodyPr/>
          <a:lstStyle/>
          <a:p>
            <a:r>
              <a:rPr lang="en-US" dirty="0"/>
              <a:t>true : in = false : out</a:t>
            </a:r>
          </a:p>
        </p:txBody>
      </p:sp>
    </p:spTree>
    <p:extLst>
      <p:ext uri="{BB962C8B-B14F-4D97-AF65-F5344CB8AC3E}">
        <p14:creationId xmlns:p14="http://schemas.microsoft.com/office/powerpoint/2010/main" val="48286154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BEDFE8-4B1B-4770-AEF7-9D3231B8D9D1}"/>
              </a:ext>
            </a:extLst>
          </p:cNvPr>
          <p:cNvSpPr>
            <a:spLocks noGrp="1"/>
          </p:cNvSpPr>
          <p:nvPr>
            <p:ph type="title"/>
          </p:nvPr>
        </p:nvSpPr>
        <p:spPr/>
        <p:txBody>
          <a:bodyPr/>
          <a:lstStyle/>
          <a:p>
            <a:r>
              <a:rPr lang="en-US" dirty="0"/>
              <a:t>Grouping</a:t>
            </a:r>
          </a:p>
        </p:txBody>
      </p:sp>
      <p:sp>
        <p:nvSpPr>
          <p:cNvPr id="3" name="Content Placeholder 2">
            <a:extLst>
              <a:ext uri="{FF2B5EF4-FFF2-40B4-BE49-F238E27FC236}">
                <a16:creationId xmlns:a16="http://schemas.microsoft.com/office/drawing/2014/main" id="{385ECE41-579C-4C9F-BC12-841A88F24D76}"/>
              </a:ext>
            </a:extLst>
          </p:cNvPr>
          <p:cNvSpPr>
            <a:spLocks noGrp="1"/>
          </p:cNvSpPr>
          <p:nvPr>
            <p:ph sz="half" idx="1"/>
          </p:nvPr>
        </p:nvSpPr>
        <p:spPr/>
        <p:txBody>
          <a:bodyPr/>
          <a:lstStyle/>
          <a:p>
            <a:r>
              <a:rPr lang="en-US" dirty="0"/>
              <a:t>Grouping by Key</a:t>
            </a:r>
          </a:p>
          <a:p>
            <a:pPr lvl="1"/>
            <a:r>
              <a:rPr lang="en-US" dirty="0"/>
              <a:t>Creates sub-lists grouping the items based on a sequence of keys</a:t>
            </a:r>
          </a:p>
          <a:p>
            <a:pPr marL="0" indent="0">
              <a:buNone/>
            </a:pPr>
            <a:endParaRPr lang="en-US" dirty="0"/>
          </a:p>
          <a:p>
            <a:r>
              <a:rPr lang="en-US" dirty="0"/>
              <a:t>Grouping by Function</a:t>
            </a:r>
          </a:p>
          <a:p>
            <a:pPr lvl="1"/>
            <a:r>
              <a:rPr lang="en-US" dirty="0"/>
              <a:t>Creates sub-lists grouping the items based on the results of a function applied to the items</a:t>
            </a:r>
          </a:p>
        </p:txBody>
      </p:sp>
      <p:sp>
        <p:nvSpPr>
          <p:cNvPr id="4" name="Text Placeholder 3">
            <a:extLst>
              <a:ext uri="{FF2B5EF4-FFF2-40B4-BE49-F238E27FC236}">
                <a16:creationId xmlns:a16="http://schemas.microsoft.com/office/drawing/2014/main" id="{F3D2A8D6-4867-48FC-B02E-9B453D8FCC27}"/>
              </a:ext>
            </a:extLst>
          </p:cNvPr>
          <p:cNvSpPr>
            <a:spLocks noGrp="1"/>
          </p:cNvSpPr>
          <p:nvPr>
            <p:ph type="body" sz="quarter" idx="10"/>
          </p:nvPr>
        </p:nvSpPr>
        <p:spPr/>
        <p:txBody>
          <a:bodyPr/>
          <a:lstStyle/>
          <a:p>
            <a:endParaRPr lang="en-US"/>
          </a:p>
        </p:txBody>
      </p:sp>
      <p:sp>
        <p:nvSpPr>
          <p:cNvPr id="5" name="Picture Placeholder 4">
            <a:extLst>
              <a:ext uri="{FF2B5EF4-FFF2-40B4-BE49-F238E27FC236}">
                <a16:creationId xmlns:a16="http://schemas.microsoft.com/office/drawing/2014/main" id="{2DEEEF40-9140-4530-B1BA-01A80D892142}"/>
              </a:ext>
            </a:extLst>
          </p:cNvPr>
          <p:cNvSpPr>
            <a:spLocks noGrp="1"/>
          </p:cNvSpPr>
          <p:nvPr>
            <p:ph type="pic" sz="quarter" idx="11"/>
          </p:nvPr>
        </p:nvSpPr>
        <p:spPr/>
      </p:sp>
      <p:sp>
        <p:nvSpPr>
          <p:cNvPr id="6" name="Text Placeholder 5">
            <a:extLst>
              <a:ext uri="{FF2B5EF4-FFF2-40B4-BE49-F238E27FC236}">
                <a16:creationId xmlns:a16="http://schemas.microsoft.com/office/drawing/2014/main" id="{B46DB8B6-B62C-4FDE-8933-BD8D6A01DD97}"/>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163878590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BEDFE8-4B1B-4770-AEF7-9D3231B8D9D1}"/>
              </a:ext>
            </a:extLst>
          </p:cNvPr>
          <p:cNvSpPr>
            <a:spLocks noGrp="1"/>
          </p:cNvSpPr>
          <p:nvPr>
            <p:ph type="title"/>
          </p:nvPr>
        </p:nvSpPr>
        <p:spPr/>
        <p:txBody>
          <a:bodyPr/>
          <a:lstStyle/>
          <a:p>
            <a:r>
              <a:rPr lang="en-US" dirty="0"/>
              <a:t>Sorting</a:t>
            </a:r>
          </a:p>
        </p:txBody>
      </p:sp>
      <p:sp>
        <p:nvSpPr>
          <p:cNvPr id="3" name="Content Placeholder 2">
            <a:extLst>
              <a:ext uri="{FF2B5EF4-FFF2-40B4-BE49-F238E27FC236}">
                <a16:creationId xmlns:a16="http://schemas.microsoft.com/office/drawing/2014/main" id="{385ECE41-579C-4C9F-BC12-841A88F24D76}"/>
              </a:ext>
            </a:extLst>
          </p:cNvPr>
          <p:cNvSpPr>
            <a:spLocks noGrp="1"/>
          </p:cNvSpPr>
          <p:nvPr>
            <p:ph sz="half" idx="1"/>
          </p:nvPr>
        </p:nvSpPr>
        <p:spPr/>
        <p:txBody>
          <a:bodyPr/>
          <a:lstStyle/>
          <a:p>
            <a:r>
              <a:rPr lang="en-US" dirty="0"/>
              <a:t>Sorting by Key</a:t>
            </a:r>
          </a:p>
          <a:p>
            <a:pPr lvl="1"/>
            <a:r>
              <a:rPr lang="en-US" dirty="0"/>
              <a:t>Reordering the items in a list based on a sequence of keys</a:t>
            </a:r>
          </a:p>
          <a:p>
            <a:pPr lvl="1"/>
            <a:endParaRPr lang="en-US" dirty="0"/>
          </a:p>
          <a:p>
            <a:pPr lvl="1"/>
            <a:endParaRPr lang="en-US" dirty="0"/>
          </a:p>
          <a:p>
            <a:endParaRPr lang="en-US" dirty="0"/>
          </a:p>
          <a:p>
            <a:r>
              <a:rPr lang="en-US" dirty="0"/>
              <a:t>Sorting by Function</a:t>
            </a:r>
          </a:p>
          <a:p>
            <a:pPr lvl="1"/>
            <a:r>
              <a:rPr lang="en-US" dirty="0"/>
              <a:t>Reordering the items in a list based on the results of a function </a:t>
            </a:r>
          </a:p>
        </p:txBody>
      </p:sp>
      <p:sp>
        <p:nvSpPr>
          <p:cNvPr id="4" name="Text Placeholder 3">
            <a:extLst>
              <a:ext uri="{FF2B5EF4-FFF2-40B4-BE49-F238E27FC236}">
                <a16:creationId xmlns:a16="http://schemas.microsoft.com/office/drawing/2014/main" id="{F3D2A8D6-4867-48FC-B02E-9B453D8FCC27}"/>
              </a:ext>
            </a:extLst>
          </p:cNvPr>
          <p:cNvSpPr>
            <a:spLocks noGrp="1"/>
          </p:cNvSpPr>
          <p:nvPr>
            <p:ph type="body" sz="quarter" idx="10"/>
          </p:nvPr>
        </p:nvSpPr>
        <p:spPr/>
        <p:txBody>
          <a:bodyPr/>
          <a:lstStyle/>
          <a:p>
            <a:endParaRPr lang="en-US"/>
          </a:p>
        </p:txBody>
      </p:sp>
      <p:sp>
        <p:nvSpPr>
          <p:cNvPr id="5" name="Picture Placeholder 4">
            <a:extLst>
              <a:ext uri="{FF2B5EF4-FFF2-40B4-BE49-F238E27FC236}">
                <a16:creationId xmlns:a16="http://schemas.microsoft.com/office/drawing/2014/main" id="{2DEEEF40-9140-4530-B1BA-01A80D892142}"/>
              </a:ext>
            </a:extLst>
          </p:cNvPr>
          <p:cNvSpPr>
            <a:spLocks noGrp="1"/>
          </p:cNvSpPr>
          <p:nvPr>
            <p:ph type="pic" sz="quarter" idx="11"/>
          </p:nvPr>
        </p:nvSpPr>
        <p:spPr/>
      </p:sp>
      <p:sp>
        <p:nvSpPr>
          <p:cNvPr id="6" name="Text Placeholder 5">
            <a:extLst>
              <a:ext uri="{FF2B5EF4-FFF2-40B4-BE49-F238E27FC236}">
                <a16:creationId xmlns:a16="http://schemas.microsoft.com/office/drawing/2014/main" id="{B46DB8B6-B62C-4FDE-8933-BD8D6A01DD97}"/>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96968859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342488-0753-4800-9FD7-30819E2CC383}"/>
              </a:ext>
            </a:extLst>
          </p:cNvPr>
          <p:cNvSpPr>
            <a:spLocks noGrp="1"/>
          </p:cNvSpPr>
          <p:nvPr>
            <p:ph type="title"/>
          </p:nvPr>
        </p:nvSpPr>
        <p:spPr/>
        <p:txBody>
          <a:bodyPr/>
          <a:lstStyle/>
          <a:p>
            <a:r>
              <a:rPr lang="en-US" sz="4000" dirty="0"/>
              <a:t>Dynamo-Excel Link</a:t>
            </a:r>
          </a:p>
        </p:txBody>
      </p:sp>
    </p:spTree>
    <p:extLst>
      <p:ext uri="{BB962C8B-B14F-4D97-AF65-F5344CB8AC3E}">
        <p14:creationId xmlns:p14="http://schemas.microsoft.com/office/powerpoint/2010/main" val="33991360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9B4366F-4AC0-426B-97BA-70AE29A39A24}"/>
              </a:ext>
            </a:extLst>
          </p:cNvPr>
          <p:cNvSpPr>
            <a:spLocks noGrp="1"/>
          </p:cNvSpPr>
          <p:nvPr>
            <p:ph type="title"/>
          </p:nvPr>
        </p:nvSpPr>
        <p:spPr/>
        <p:txBody>
          <a:bodyPr/>
          <a:lstStyle/>
          <a:p>
            <a:r>
              <a:rPr lang="en-US" dirty="0"/>
              <a:t>Write to Excel</a:t>
            </a:r>
          </a:p>
        </p:txBody>
      </p:sp>
      <p:sp>
        <p:nvSpPr>
          <p:cNvPr id="6" name="Content Placeholder 5">
            <a:extLst>
              <a:ext uri="{FF2B5EF4-FFF2-40B4-BE49-F238E27FC236}">
                <a16:creationId xmlns:a16="http://schemas.microsoft.com/office/drawing/2014/main" id="{B450B26D-E8BD-4F36-A254-798F88DAA739}"/>
              </a:ext>
            </a:extLst>
          </p:cNvPr>
          <p:cNvSpPr>
            <a:spLocks noGrp="1"/>
          </p:cNvSpPr>
          <p:nvPr>
            <p:ph sz="half" idx="1"/>
          </p:nvPr>
        </p:nvSpPr>
        <p:spPr/>
        <p:txBody>
          <a:bodyPr/>
          <a:lstStyle/>
          <a:p>
            <a:r>
              <a:rPr lang="en-US" dirty="0"/>
              <a:t>Specify the file path including the extension</a:t>
            </a:r>
          </a:p>
          <a:p>
            <a:r>
              <a:rPr lang="en-US" dirty="0"/>
              <a:t>Specify the target tab name</a:t>
            </a:r>
          </a:p>
          <a:p>
            <a:r>
              <a:rPr lang="en-US" dirty="0"/>
              <a:t>Specify the starting cell with row and column index</a:t>
            </a:r>
          </a:p>
          <a:p>
            <a:r>
              <a:rPr lang="en-US" dirty="0"/>
              <a:t>Create the data by rows</a:t>
            </a:r>
          </a:p>
          <a:p>
            <a:r>
              <a:rPr lang="en-US" dirty="0"/>
              <a:t>Specify behavior (create new or update)</a:t>
            </a:r>
          </a:p>
          <a:p>
            <a:r>
              <a:rPr lang="en-US" dirty="0"/>
              <a:t>Excel will start automatically</a:t>
            </a:r>
          </a:p>
          <a:p>
            <a:r>
              <a:rPr lang="en-US" dirty="0"/>
              <a:t>It is possible to write to multiple tabs at a time</a:t>
            </a:r>
          </a:p>
          <a:p>
            <a:endParaRPr lang="en-US" dirty="0"/>
          </a:p>
        </p:txBody>
      </p:sp>
      <p:sp>
        <p:nvSpPr>
          <p:cNvPr id="7" name="Text Placeholder 6">
            <a:extLst>
              <a:ext uri="{FF2B5EF4-FFF2-40B4-BE49-F238E27FC236}">
                <a16:creationId xmlns:a16="http://schemas.microsoft.com/office/drawing/2014/main" id="{B2976D6A-023B-431F-B5FD-EFADF8551EF2}"/>
              </a:ext>
            </a:extLst>
          </p:cNvPr>
          <p:cNvSpPr>
            <a:spLocks noGrp="1"/>
          </p:cNvSpPr>
          <p:nvPr>
            <p:ph type="body" sz="quarter" idx="10"/>
          </p:nvPr>
        </p:nvSpPr>
        <p:spPr/>
        <p:txBody>
          <a:bodyPr/>
          <a:lstStyle/>
          <a:p>
            <a:endParaRPr lang="en-US"/>
          </a:p>
        </p:txBody>
      </p:sp>
      <p:sp>
        <p:nvSpPr>
          <p:cNvPr id="9" name="Text Placeholder 8">
            <a:extLst>
              <a:ext uri="{FF2B5EF4-FFF2-40B4-BE49-F238E27FC236}">
                <a16:creationId xmlns:a16="http://schemas.microsoft.com/office/drawing/2014/main" id="{063A52C1-E2FE-499F-A712-D49E669FBBE5}"/>
              </a:ext>
            </a:extLst>
          </p:cNvPr>
          <p:cNvSpPr>
            <a:spLocks noGrp="1"/>
          </p:cNvSpPr>
          <p:nvPr>
            <p:ph type="body" sz="quarter" idx="12"/>
          </p:nvPr>
        </p:nvSpPr>
        <p:spPr/>
        <p:txBody>
          <a:bodyPr/>
          <a:lstStyle/>
          <a:p>
            <a:endParaRPr lang="en-US"/>
          </a:p>
        </p:txBody>
      </p:sp>
      <p:pic>
        <p:nvPicPr>
          <p:cNvPr id="10" name="Picture 9">
            <a:extLst>
              <a:ext uri="{FF2B5EF4-FFF2-40B4-BE49-F238E27FC236}">
                <a16:creationId xmlns:a16="http://schemas.microsoft.com/office/drawing/2014/main" id="{DB9ACCC6-3753-496D-86CA-C0215F4E5AE3}"/>
              </a:ext>
            </a:extLst>
          </p:cNvPr>
          <p:cNvPicPr>
            <a:picLocks noChangeAspect="1"/>
          </p:cNvPicPr>
          <p:nvPr/>
        </p:nvPicPr>
        <p:blipFill>
          <a:blip r:embed="rId2"/>
          <a:stretch>
            <a:fillRect/>
          </a:stretch>
        </p:blipFill>
        <p:spPr>
          <a:xfrm>
            <a:off x="4724400" y="1623308"/>
            <a:ext cx="4114800" cy="2887483"/>
          </a:xfrm>
          <a:prstGeom prst="rect">
            <a:avLst/>
          </a:prstGeom>
        </p:spPr>
      </p:pic>
    </p:spTree>
    <p:extLst>
      <p:ext uri="{BB962C8B-B14F-4D97-AF65-F5344CB8AC3E}">
        <p14:creationId xmlns:p14="http://schemas.microsoft.com/office/powerpoint/2010/main" val="364520450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53A917-244A-4632-8757-7DA8F91A35F8}"/>
              </a:ext>
            </a:extLst>
          </p:cNvPr>
          <p:cNvSpPr>
            <a:spLocks noGrp="1"/>
          </p:cNvSpPr>
          <p:nvPr>
            <p:ph type="title"/>
          </p:nvPr>
        </p:nvSpPr>
        <p:spPr/>
        <p:txBody>
          <a:bodyPr/>
          <a:lstStyle/>
          <a:p>
            <a:r>
              <a:rPr lang="en-US" dirty="0"/>
              <a:t>Write to Excel | </a:t>
            </a:r>
            <a:r>
              <a:rPr lang="en-US" dirty="0">
                <a:solidFill>
                  <a:schemeClr val="bg2">
                    <a:lumMod val="50000"/>
                  </a:schemeClr>
                </a:solidFill>
              </a:rPr>
              <a:t>NOTE</a:t>
            </a:r>
          </a:p>
        </p:txBody>
      </p:sp>
      <p:sp>
        <p:nvSpPr>
          <p:cNvPr id="3" name="Content Placeholder 2">
            <a:extLst>
              <a:ext uri="{FF2B5EF4-FFF2-40B4-BE49-F238E27FC236}">
                <a16:creationId xmlns:a16="http://schemas.microsoft.com/office/drawing/2014/main" id="{A55F4E86-CFDA-4BA2-A8E2-8BEA551A37A5}"/>
              </a:ext>
            </a:extLst>
          </p:cNvPr>
          <p:cNvSpPr>
            <a:spLocks noGrp="1"/>
          </p:cNvSpPr>
          <p:nvPr>
            <p:ph sz="half" idx="1"/>
          </p:nvPr>
        </p:nvSpPr>
        <p:spPr/>
        <p:txBody>
          <a:bodyPr/>
          <a:lstStyle/>
          <a:p>
            <a:r>
              <a:rPr lang="en-US" dirty="0"/>
              <a:t>Pay attention to Hexadecimal values (i.e. those used for AutoCAD Handles) as Excel gets easily confused with the 10^ notation</a:t>
            </a:r>
          </a:p>
          <a:p>
            <a:endParaRPr lang="en-US" dirty="0"/>
          </a:p>
          <a:p>
            <a:r>
              <a:rPr lang="en-US" dirty="0"/>
              <a:t>Use </a:t>
            </a:r>
            <a:r>
              <a:rPr lang="en-US" dirty="0" err="1"/>
              <a:t>String.Insert</a:t>
            </a:r>
            <a:r>
              <a:rPr lang="en-US" dirty="0"/>
              <a:t> and use the quotes to make sure the values are passed as strings in Excel</a:t>
            </a:r>
          </a:p>
        </p:txBody>
      </p:sp>
      <p:sp>
        <p:nvSpPr>
          <p:cNvPr id="4" name="Text Placeholder 3">
            <a:extLst>
              <a:ext uri="{FF2B5EF4-FFF2-40B4-BE49-F238E27FC236}">
                <a16:creationId xmlns:a16="http://schemas.microsoft.com/office/drawing/2014/main" id="{6CEB94FD-A298-4B25-9EF7-39648C21B820}"/>
              </a:ext>
            </a:extLst>
          </p:cNvPr>
          <p:cNvSpPr>
            <a:spLocks noGrp="1"/>
          </p:cNvSpPr>
          <p:nvPr>
            <p:ph type="body" sz="quarter" idx="10"/>
          </p:nvPr>
        </p:nvSpPr>
        <p:spPr/>
        <p:txBody>
          <a:bodyPr/>
          <a:lstStyle/>
          <a:p>
            <a:endParaRPr lang="en-US"/>
          </a:p>
        </p:txBody>
      </p:sp>
      <p:pic>
        <p:nvPicPr>
          <p:cNvPr id="7" name="Picture Placeholder 6">
            <a:extLst>
              <a:ext uri="{FF2B5EF4-FFF2-40B4-BE49-F238E27FC236}">
                <a16:creationId xmlns:a16="http://schemas.microsoft.com/office/drawing/2014/main" id="{04E4A856-04EB-493A-9F0D-F03641816543}"/>
              </a:ext>
            </a:extLst>
          </p:cNvPr>
          <p:cNvPicPr>
            <a:picLocks noGrp="1" noChangeAspect="1"/>
          </p:cNvPicPr>
          <p:nvPr>
            <p:ph type="pic" sz="quarter" idx="11"/>
          </p:nvPr>
        </p:nvPicPr>
        <p:blipFill>
          <a:blip r:embed="rId2"/>
          <a:srcRect l="8586" r="8586"/>
          <a:stretch>
            <a:fillRect/>
          </a:stretch>
        </p:blipFill>
        <p:spPr>
          <a:prstGeom prst="rect">
            <a:avLst/>
          </a:prstGeom>
        </p:spPr>
      </p:pic>
      <p:sp>
        <p:nvSpPr>
          <p:cNvPr id="6" name="Text Placeholder 5">
            <a:extLst>
              <a:ext uri="{FF2B5EF4-FFF2-40B4-BE49-F238E27FC236}">
                <a16:creationId xmlns:a16="http://schemas.microsoft.com/office/drawing/2014/main" id="{2B691548-5F5D-41B0-8573-713049459FDB}"/>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86198714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9B4366F-4AC0-426B-97BA-70AE29A39A24}"/>
              </a:ext>
            </a:extLst>
          </p:cNvPr>
          <p:cNvSpPr>
            <a:spLocks noGrp="1"/>
          </p:cNvSpPr>
          <p:nvPr>
            <p:ph type="title"/>
          </p:nvPr>
        </p:nvSpPr>
        <p:spPr/>
        <p:txBody>
          <a:bodyPr/>
          <a:lstStyle/>
          <a:p>
            <a:r>
              <a:rPr lang="en-US" dirty="0"/>
              <a:t>Read from Excel</a:t>
            </a:r>
          </a:p>
        </p:txBody>
      </p:sp>
      <p:sp>
        <p:nvSpPr>
          <p:cNvPr id="2" name="Content Placeholder 1">
            <a:extLst>
              <a:ext uri="{FF2B5EF4-FFF2-40B4-BE49-F238E27FC236}">
                <a16:creationId xmlns:a16="http://schemas.microsoft.com/office/drawing/2014/main" id="{129667F1-2038-4576-8DF0-AF27E4AFACD0}"/>
              </a:ext>
            </a:extLst>
          </p:cNvPr>
          <p:cNvSpPr>
            <a:spLocks noGrp="1"/>
          </p:cNvSpPr>
          <p:nvPr>
            <p:ph sz="half" idx="1"/>
          </p:nvPr>
        </p:nvSpPr>
        <p:spPr/>
        <p:txBody>
          <a:bodyPr/>
          <a:lstStyle/>
          <a:p>
            <a:r>
              <a:rPr lang="en-US" dirty="0"/>
              <a:t>Specify the file path (string)</a:t>
            </a:r>
          </a:p>
          <a:p>
            <a:r>
              <a:rPr lang="en-US" dirty="0"/>
              <a:t>Create a data stream in the memory (File object)</a:t>
            </a:r>
          </a:p>
          <a:p>
            <a:r>
              <a:rPr lang="en-US" dirty="0"/>
              <a:t>Specify tab to read the data from</a:t>
            </a:r>
          </a:p>
          <a:p>
            <a:r>
              <a:rPr lang="en-US" dirty="0"/>
              <a:t>Read As Strings will convert all the data to text</a:t>
            </a:r>
          </a:p>
          <a:p>
            <a:r>
              <a:rPr lang="en-US" dirty="0"/>
              <a:t>Excel will start automatically</a:t>
            </a:r>
          </a:p>
          <a:p>
            <a:r>
              <a:rPr lang="en-US" dirty="0"/>
              <a:t>Use Deconstruct to split the headers</a:t>
            </a:r>
          </a:p>
          <a:p>
            <a:r>
              <a:rPr lang="en-US" dirty="0"/>
              <a:t>Use Drop Items for a custom # rows to skip</a:t>
            </a:r>
          </a:p>
        </p:txBody>
      </p:sp>
      <p:sp>
        <p:nvSpPr>
          <p:cNvPr id="6" name="Text Placeholder 5">
            <a:extLst>
              <a:ext uri="{FF2B5EF4-FFF2-40B4-BE49-F238E27FC236}">
                <a16:creationId xmlns:a16="http://schemas.microsoft.com/office/drawing/2014/main" id="{351DB81A-51C3-41AE-8270-EEE9BEB66730}"/>
              </a:ext>
            </a:extLst>
          </p:cNvPr>
          <p:cNvSpPr>
            <a:spLocks noGrp="1"/>
          </p:cNvSpPr>
          <p:nvPr>
            <p:ph type="body" sz="quarter" idx="10"/>
          </p:nvPr>
        </p:nvSpPr>
        <p:spPr/>
        <p:txBody>
          <a:bodyPr/>
          <a:lstStyle/>
          <a:p>
            <a:endParaRPr lang="en-US"/>
          </a:p>
        </p:txBody>
      </p:sp>
      <p:sp>
        <p:nvSpPr>
          <p:cNvPr id="8" name="Text Placeholder 7">
            <a:extLst>
              <a:ext uri="{FF2B5EF4-FFF2-40B4-BE49-F238E27FC236}">
                <a16:creationId xmlns:a16="http://schemas.microsoft.com/office/drawing/2014/main" id="{70A68E12-FB56-4ED9-A611-453387C4046A}"/>
              </a:ext>
            </a:extLst>
          </p:cNvPr>
          <p:cNvSpPr>
            <a:spLocks noGrp="1"/>
          </p:cNvSpPr>
          <p:nvPr>
            <p:ph type="body" sz="quarter" idx="12"/>
          </p:nvPr>
        </p:nvSpPr>
        <p:spPr/>
        <p:txBody>
          <a:bodyPr/>
          <a:lstStyle/>
          <a:p>
            <a:endParaRPr lang="en-US"/>
          </a:p>
        </p:txBody>
      </p:sp>
      <p:pic>
        <p:nvPicPr>
          <p:cNvPr id="9" name="Picture 8">
            <a:extLst>
              <a:ext uri="{FF2B5EF4-FFF2-40B4-BE49-F238E27FC236}">
                <a16:creationId xmlns:a16="http://schemas.microsoft.com/office/drawing/2014/main" id="{2A07E033-DFD2-4842-B957-20F214AD19F5}"/>
              </a:ext>
            </a:extLst>
          </p:cNvPr>
          <p:cNvPicPr>
            <a:picLocks noChangeAspect="1"/>
          </p:cNvPicPr>
          <p:nvPr/>
        </p:nvPicPr>
        <p:blipFill>
          <a:blip r:embed="rId2"/>
          <a:stretch>
            <a:fillRect/>
          </a:stretch>
        </p:blipFill>
        <p:spPr>
          <a:xfrm>
            <a:off x="4654589" y="2260360"/>
            <a:ext cx="4184611" cy="1567041"/>
          </a:xfrm>
          <a:prstGeom prst="rect">
            <a:avLst/>
          </a:prstGeom>
        </p:spPr>
      </p:pic>
    </p:spTree>
    <p:extLst>
      <p:ext uri="{BB962C8B-B14F-4D97-AF65-F5344CB8AC3E}">
        <p14:creationId xmlns:p14="http://schemas.microsoft.com/office/powerpoint/2010/main" val="308048822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9B4366F-4AC0-426B-97BA-70AE29A39A24}"/>
              </a:ext>
            </a:extLst>
          </p:cNvPr>
          <p:cNvSpPr>
            <a:spLocks noGrp="1"/>
          </p:cNvSpPr>
          <p:nvPr>
            <p:ph type="title"/>
          </p:nvPr>
        </p:nvSpPr>
        <p:spPr/>
        <p:txBody>
          <a:bodyPr/>
          <a:lstStyle/>
          <a:p>
            <a:r>
              <a:rPr lang="en-US" dirty="0"/>
              <a:t>Write to CSV</a:t>
            </a:r>
          </a:p>
        </p:txBody>
      </p:sp>
      <p:sp>
        <p:nvSpPr>
          <p:cNvPr id="6" name="Content Placeholder 5">
            <a:extLst>
              <a:ext uri="{FF2B5EF4-FFF2-40B4-BE49-F238E27FC236}">
                <a16:creationId xmlns:a16="http://schemas.microsoft.com/office/drawing/2014/main" id="{B450B26D-E8BD-4F36-A254-798F88DAA739}"/>
              </a:ext>
            </a:extLst>
          </p:cNvPr>
          <p:cNvSpPr>
            <a:spLocks noGrp="1"/>
          </p:cNvSpPr>
          <p:nvPr>
            <p:ph sz="half" idx="1"/>
          </p:nvPr>
        </p:nvSpPr>
        <p:spPr/>
        <p:txBody>
          <a:bodyPr/>
          <a:lstStyle/>
          <a:p>
            <a:r>
              <a:rPr lang="en-US" dirty="0"/>
              <a:t>Similar to Excel but there are no tabs, rows or columns</a:t>
            </a:r>
          </a:p>
          <a:p>
            <a:r>
              <a:rPr lang="en-US" dirty="0"/>
              <a:t>There is no output of the node</a:t>
            </a:r>
          </a:p>
          <a:p>
            <a:r>
              <a:rPr lang="en-US" dirty="0"/>
              <a:t>Excel does not start</a:t>
            </a:r>
          </a:p>
          <a:p>
            <a:endParaRPr lang="en-US" dirty="0"/>
          </a:p>
        </p:txBody>
      </p:sp>
      <p:sp>
        <p:nvSpPr>
          <p:cNvPr id="7" name="Text Placeholder 6">
            <a:extLst>
              <a:ext uri="{FF2B5EF4-FFF2-40B4-BE49-F238E27FC236}">
                <a16:creationId xmlns:a16="http://schemas.microsoft.com/office/drawing/2014/main" id="{B2976D6A-023B-431F-B5FD-EFADF8551EF2}"/>
              </a:ext>
            </a:extLst>
          </p:cNvPr>
          <p:cNvSpPr>
            <a:spLocks noGrp="1"/>
          </p:cNvSpPr>
          <p:nvPr>
            <p:ph type="body" sz="quarter" idx="10"/>
          </p:nvPr>
        </p:nvSpPr>
        <p:spPr/>
        <p:txBody>
          <a:bodyPr/>
          <a:lstStyle/>
          <a:p>
            <a:endParaRPr lang="en-US"/>
          </a:p>
        </p:txBody>
      </p:sp>
      <p:sp>
        <p:nvSpPr>
          <p:cNvPr id="9" name="Text Placeholder 8">
            <a:extLst>
              <a:ext uri="{FF2B5EF4-FFF2-40B4-BE49-F238E27FC236}">
                <a16:creationId xmlns:a16="http://schemas.microsoft.com/office/drawing/2014/main" id="{063A52C1-E2FE-499F-A712-D49E669FBBE5}"/>
              </a:ext>
            </a:extLst>
          </p:cNvPr>
          <p:cNvSpPr>
            <a:spLocks noGrp="1"/>
          </p:cNvSpPr>
          <p:nvPr>
            <p:ph type="body" sz="quarter" idx="12"/>
          </p:nvPr>
        </p:nvSpPr>
        <p:spPr/>
        <p:txBody>
          <a:bodyPr/>
          <a:lstStyle/>
          <a:p>
            <a:endParaRPr lang="en-US"/>
          </a:p>
        </p:txBody>
      </p:sp>
      <p:pic>
        <p:nvPicPr>
          <p:cNvPr id="2" name="Picture 1">
            <a:extLst>
              <a:ext uri="{FF2B5EF4-FFF2-40B4-BE49-F238E27FC236}">
                <a16:creationId xmlns:a16="http://schemas.microsoft.com/office/drawing/2014/main" id="{D20E7DBF-FC76-456A-A6EA-0E0B7F9E098A}"/>
              </a:ext>
            </a:extLst>
          </p:cNvPr>
          <p:cNvPicPr>
            <a:picLocks noChangeAspect="1"/>
          </p:cNvPicPr>
          <p:nvPr/>
        </p:nvPicPr>
        <p:blipFill>
          <a:blip r:embed="rId2"/>
          <a:stretch>
            <a:fillRect/>
          </a:stretch>
        </p:blipFill>
        <p:spPr>
          <a:xfrm>
            <a:off x="4724400" y="2066471"/>
            <a:ext cx="4131190" cy="2001157"/>
          </a:xfrm>
          <a:prstGeom prst="rect">
            <a:avLst/>
          </a:prstGeom>
        </p:spPr>
      </p:pic>
    </p:spTree>
    <p:extLst>
      <p:ext uri="{BB962C8B-B14F-4D97-AF65-F5344CB8AC3E}">
        <p14:creationId xmlns:p14="http://schemas.microsoft.com/office/powerpoint/2010/main" val="421658711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9B4366F-4AC0-426B-97BA-70AE29A39A24}"/>
              </a:ext>
            </a:extLst>
          </p:cNvPr>
          <p:cNvSpPr>
            <a:spLocks noGrp="1"/>
          </p:cNvSpPr>
          <p:nvPr>
            <p:ph type="title"/>
          </p:nvPr>
        </p:nvSpPr>
        <p:spPr/>
        <p:txBody>
          <a:bodyPr/>
          <a:lstStyle/>
          <a:p>
            <a:r>
              <a:rPr lang="en-US" dirty="0"/>
              <a:t>Write to CSV | </a:t>
            </a:r>
            <a:r>
              <a:rPr lang="en-US" dirty="0">
                <a:solidFill>
                  <a:schemeClr val="bg2">
                    <a:lumMod val="50000"/>
                  </a:schemeClr>
                </a:solidFill>
              </a:rPr>
              <a:t>Python</a:t>
            </a:r>
          </a:p>
        </p:txBody>
      </p:sp>
      <p:sp>
        <p:nvSpPr>
          <p:cNvPr id="6" name="Content Placeholder 5">
            <a:extLst>
              <a:ext uri="{FF2B5EF4-FFF2-40B4-BE49-F238E27FC236}">
                <a16:creationId xmlns:a16="http://schemas.microsoft.com/office/drawing/2014/main" id="{B450B26D-E8BD-4F36-A254-798F88DAA739}"/>
              </a:ext>
            </a:extLst>
          </p:cNvPr>
          <p:cNvSpPr>
            <a:spLocks noGrp="1"/>
          </p:cNvSpPr>
          <p:nvPr>
            <p:ph sz="half" idx="1"/>
          </p:nvPr>
        </p:nvSpPr>
        <p:spPr/>
        <p:txBody>
          <a:bodyPr/>
          <a:lstStyle/>
          <a:p>
            <a:r>
              <a:rPr lang="en-US" dirty="0"/>
              <a:t>Fidelity of data types</a:t>
            </a:r>
          </a:p>
        </p:txBody>
      </p:sp>
      <p:sp>
        <p:nvSpPr>
          <p:cNvPr id="7" name="Text Placeholder 6">
            <a:extLst>
              <a:ext uri="{FF2B5EF4-FFF2-40B4-BE49-F238E27FC236}">
                <a16:creationId xmlns:a16="http://schemas.microsoft.com/office/drawing/2014/main" id="{B2976D6A-023B-431F-B5FD-EFADF8551EF2}"/>
              </a:ext>
            </a:extLst>
          </p:cNvPr>
          <p:cNvSpPr>
            <a:spLocks noGrp="1"/>
          </p:cNvSpPr>
          <p:nvPr>
            <p:ph type="body" sz="quarter" idx="10"/>
          </p:nvPr>
        </p:nvSpPr>
        <p:spPr/>
        <p:txBody>
          <a:bodyPr/>
          <a:lstStyle/>
          <a:p>
            <a:endParaRPr lang="en-US" dirty="0"/>
          </a:p>
        </p:txBody>
      </p:sp>
      <p:sp>
        <p:nvSpPr>
          <p:cNvPr id="9" name="Text Placeholder 8">
            <a:extLst>
              <a:ext uri="{FF2B5EF4-FFF2-40B4-BE49-F238E27FC236}">
                <a16:creationId xmlns:a16="http://schemas.microsoft.com/office/drawing/2014/main" id="{063A52C1-E2FE-499F-A712-D49E669FBBE5}"/>
              </a:ext>
            </a:extLst>
          </p:cNvPr>
          <p:cNvSpPr>
            <a:spLocks noGrp="1"/>
          </p:cNvSpPr>
          <p:nvPr>
            <p:ph type="body" sz="quarter" idx="12"/>
          </p:nvPr>
        </p:nvSpPr>
        <p:spPr/>
        <p:txBody>
          <a:bodyPr/>
          <a:lstStyle/>
          <a:p>
            <a:endParaRPr lang="en-US"/>
          </a:p>
        </p:txBody>
      </p:sp>
      <p:pic>
        <p:nvPicPr>
          <p:cNvPr id="4" name="Picture 3">
            <a:extLst>
              <a:ext uri="{FF2B5EF4-FFF2-40B4-BE49-F238E27FC236}">
                <a16:creationId xmlns:a16="http://schemas.microsoft.com/office/drawing/2014/main" id="{8DB3704C-559B-4FB2-9AB0-D337843CC4CF}"/>
              </a:ext>
            </a:extLst>
          </p:cNvPr>
          <p:cNvPicPr>
            <a:picLocks noChangeAspect="1"/>
          </p:cNvPicPr>
          <p:nvPr/>
        </p:nvPicPr>
        <p:blipFill>
          <a:blip r:embed="rId2"/>
          <a:stretch>
            <a:fillRect/>
          </a:stretch>
        </p:blipFill>
        <p:spPr>
          <a:xfrm>
            <a:off x="707571" y="1500083"/>
            <a:ext cx="7728857" cy="3319567"/>
          </a:xfrm>
          <a:prstGeom prst="rect">
            <a:avLst/>
          </a:prstGeom>
        </p:spPr>
      </p:pic>
    </p:spTree>
    <p:extLst>
      <p:ext uri="{BB962C8B-B14F-4D97-AF65-F5344CB8AC3E}">
        <p14:creationId xmlns:p14="http://schemas.microsoft.com/office/powerpoint/2010/main" val="348983602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72A378-8F37-4A5B-B52A-9C400D7D845A}"/>
              </a:ext>
            </a:extLst>
          </p:cNvPr>
          <p:cNvSpPr>
            <a:spLocks noGrp="1"/>
          </p:cNvSpPr>
          <p:nvPr>
            <p:ph type="title"/>
          </p:nvPr>
        </p:nvSpPr>
        <p:spPr/>
        <p:txBody>
          <a:bodyPr/>
          <a:lstStyle/>
          <a:p>
            <a:r>
              <a:rPr lang="en-US" dirty="0"/>
              <a:t>Automation Business Values</a:t>
            </a:r>
          </a:p>
        </p:txBody>
      </p:sp>
      <p:sp>
        <p:nvSpPr>
          <p:cNvPr id="3" name="Content Placeholder 2">
            <a:extLst>
              <a:ext uri="{FF2B5EF4-FFF2-40B4-BE49-F238E27FC236}">
                <a16:creationId xmlns:a16="http://schemas.microsoft.com/office/drawing/2014/main" id="{6A91E3E2-6C4E-467B-86FA-838BB51A554E}"/>
              </a:ext>
            </a:extLst>
          </p:cNvPr>
          <p:cNvSpPr>
            <a:spLocks noGrp="1"/>
          </p:cNvSpPr>
          <p:nvPr>
            <p:ph sz="half" idx="1"/>
          </p:nvPr>
        </p:nvSpPr>
        <p:spPr/>
        <p:txBody>
          <a:bodyPr/>
          <a:lstStyle/>
          <a:p>
            <a:r>
              <a:rPr lang="en-US" dirty="0"/>
              <a:t>Reducing man hours</a:t>
            </a:r>
          </a:p>
          <a:p>
            <a:r>
              <a:rPr lang="en-US" dirty="0"/>
              <a:t>Ensure Data completeness</a:t>
            </a:r>
          </a:p>
          <a:p>
            <a:r>
              <a:rPr lang="en-US" dirty="0"/>
              <a:t>Enable Interoperability between different platforms</a:t>
            </a:r>
          </a:p>
          <a:p>
            <a:r>
              <a:rPr lang="en-US" dirty="0"/>
              <a:t>Improve the efficiency of existing workflows and create new ones</a:t>
            </a:r>
          </a:p>
          <a:p>
            <a:r>
              <a:rPr lang="en-US" dirty="0"/>
              <a:t>Improve the collaboration</a:t>
            </a:r>
          </a:p>
          <a:p>
            <a:r>
              <a:rPr lang="en-US" dirty="0"/>
              <a:t>Enhance technology adoption</a:t>
            </a:r>
          </a:p>
          <a:p>
            <a:endParaRPr lang="en-US" dirty="0"/>
          </a:p>
        </p:txBody>
      </p:sp>
      <p:sp>
        <p:nvSpPr>
          <p:cNvPr id="4" name="Content Placeholder 3">
            <a:extLst>
              <a:ext uri="{FF2B5EF4-FFF2-40B4-BE49-F238E27FC236}">
                <a16:creationId xmlns:a16="http://schemas.microsoft.com/office/drawing/2014/main" id="{C3C53D83-9D37-4EC3-B741-8C0614DA71D5}"/>
              </a:ext>
            </a:extLst>
          </p:cNvPr>
          <p:cNvSpPr>
            <a:spLocks noGrp="1"/>
          </p:cNvSpPr>
          <p:nvPr>
            <p:ph sz="half" idx="2"/>
          </p:nvPr>
        </p:nvSpPr>
        <p:spPr/>
        <p:txBody>
          <a:bodyPr/>
          <a:lstStyle/>
          <a:p>
            <a:endParaRPr lang="en-US"/>
          </a:p>
        </p:txBody>
      </p:sp>
      <p:sp>
        <p:nvSpPr>
          <p:cNvPr id="5" name="Text Placeholder 4">
            <a:extLst>
              <a:ext uri="{FF2B5EF4-FFF2-40B4-BE49-F238E27FC236}">
                <a16:creationId xmlns:a16="http://schemas.microsoft.com/office/drawing/2014/main" id="{3562FCA5-3C64-4761-9AF1-5E6722870BA6}"/>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44858402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9B4366F-4AC0-426B-97BA-70AE29A39A24}"/>
              </a:ext>
            </a:extLst>
          </p:cNvPr>
          <p:cNvSpPr>
            <a:spLocks noGrp="1"/>
          </p:cNvSpPr>
          <p:nvPr>
            <p:ph type="title"/>
          </p:nvPr>
        </p:nvSpPr>
        <p:spPr/>
        <p:txBody>
          <a:bodyPr/>
          <a:lstStyle/>
          <a:p>
            <a:r>
              <a:rPr lang="en-US" dirty="0"/>
              <a:t>Read from CSV</a:t>
            </a:r>
          </a:p>
        </p:txBody>
      </p:sp>
      <p:sp>
        <p:nvSpPr>
          <p:cNvPr id="2" name="Content Placeholder 1">
            <a:extLst>
              <a:ext uri="{FF2B5EF4-FFF2-40B4-BE49-F238E27FC236}">
                <a16:creationId xmlns:a16="http://schemas.microsoft.com/office/drawing/2014/main" id="{129667F1-2038-4576-8DF0-AF27E4AFACD0}"/>
              </a:ext>
            </a:extLst>
          </p:cNvPr>
          <p:cNvSpPr>
            <a:spLocks noGrp="1"/>
          </p:cNvSpPr>
          <p:nvPr>
            <p:ph sz="half" idx="1"/>
          </p:nvPr>
        </p:nvSpPr>
        <p:spPr/>
        <p:txBody>
          <a:bodyPr/>
          <a:lstStyle/>
          <a:p>
            <a:r>
              <a:rPr lang="en-US" dirty="0"/>
              <a:t>Specify the path (string)</a:t>
            </a:r>
          </a:p>
          <a:p>
            <a:r>
              <a:rPr lang="en-US" dirty="0"/>
              <a:t>Create the data stream in the memory (File)</a:t>
            </a:r>
          </a:p>
          <a:p>
            <a:r>
              <a:rPr lang="en-US" dirty="0"/>
              <a:t>Read content by rows</a:t>
            </a:r>
          </a:p>
        </p:txBody>
      </p:sp>
      <p:sp>
        <p:nvSpPr>
          <p:cNvPr id="6" name="Text Placeholder 5">
            <a:extLst>
              <a:ext uri="{FF2B5EF4-FFF2-40B4-BE49-F238E27FC236}">
                <a16:creationId xmlns:a16="http://schemas.microsoft.com/office/drawing/2014/main" id="{351DB81A-51C3-41AE-8270-EEE9BEB66730}"/>
              </a:ext>
            </a:extLst>
          </p:cNvPr>
          <p:cNvSpPr>
            <a:spLocks noGrp="1"/>
          </p:cNvSpPr>
          <p:nvPr>
            <p:ph type="body" sz="quarter" idx="10"/>
          </p:nvPr>
        </p:nvSpPr>
        <p:spPr/>
        <p:txBody>
          <a:bodyPr/>
          <a:lstStyle/>
          <a:p>
            <a:endParaRPr lang="en-US"/>
          </a:p>
        </p:txBody>
      </p:sp>
      <p:sp>
        <p:nvSpPr>
          <p:cNvPr id="8" name="Text Placeholder 7">
            <a:extLst>
              <a:ext uri="{FF2B5EF4-FFF2-40B4-BE49-F238E27FC236}">
                <a16:creationId xmlns:a16="http://schemas.microsoft.com/office/drawing/2014/main" id="{70A68E12-FB56-4ED9-A611-453387C4046A}"/>
              </a:ext>
            </a:extLst>
          </p:cNvPr>
          <p:cNvSpPr>
            <a:spLocks noGrp="1"/>
          </p:cNvSpPr>
          <p:nvPr>
            <p:ph type="body" sz="quarter" idx="12"/>
          </p:nvPr>
        </p:nvSpPr>
        <p:spPr/>
        <p:txBody>
          <a:bodyPr/>
          <a:lstStyle/>
          <a:p>
            <a:endParaRPr lang="en-US"/>
          </a:p>
        </p:txBody>
      </p:sp>
      <p:pic>
        <p:nvPicPr>
          <p:cNvPr id="4" name="Picture 3">
            <a:extLst>
              <a:ext uri="{FF2B5EF4-FFF2-40B4-BE49-F238E27FC236}">
                <a16:creationId xmlns:a16="http://schemas.microsoft.com/office/drawing/2014/main" id="{58092A84-4B2F-4CFB-A064-A07B7EAC44D6}"/>
              </a:ext>
            </a:extLst>
          </p:cNvPr>
          <p:cNvPicPr>
            <a:picLocks noChangeAspect="1"/>
          </p:cNvPicPr>
          <p:nvPr/>
        </p:nvPicPr>
        <p:blipFill>
          <a:blip r:embed="rId2"/>
          <a:stretch>
            <a:fillRect/>
          </a:stretch>
        </p:blipFill>
        <p:spPr>
          <a:xfrm>
            <a:off x="4724208" y="2063074"/>
            <a:ext cx="4114992" cy="2015440"/>
          </a:xfrm>
          <a:prstGeom prst="rect">
            <a:avLst/>
          </a:prstGeom>
        </p:spPr>
      </p:pic>
    </p:spTree>
    <p:extLst>
      <p:ext uri="{BB962C8B-B14F-4D97-AF65-F5344CB8AC3E}">
        <p14:creationId xmlns:p14="http://schemas.microsoft.com/office/powerpoint/2010/main" val="230978399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9B4366F-4AC0-426B-97BA-70AE29A39A24}"/>
              </a:ext>
            </a:extLst>
          </p:cNvPr>
          <p:cNvSpPr>
            <a:spLocks noGrp="1"/>
          </p:cNvSpPr>
          <p:nvPr>
            <p:ph type="title"/>
          </p:nvPr>
        </p:nvSpPr>
        <p:spPr/>
        <p:txBody>
          <a:bodyPr/>
          <a:lstStyle/>
          <a:p>
            <a:r>
              <a:rPr lang="en-US" dirty="0"/>
              <a:t>Import from CSV</a:t>
            </a:r>
          </a:p>
        </p:txBody>
      </p:sp>
      <p:sp>
        <p:nvSpPr>
          <p:cNvPr id="2" name="Content Placeholder 1">
            <a:extLst>
              <a:ext uri="{FF2B5EF4-FFF2-40B4-BE49-F238E27FC236}">
                <a16:creationId xmlns:a16="http://schemas.microsoft.com/office/drawing/2014/main" id="{129667F1-2038-4576-8DF0-AF27E4AFACD0}"/>
              </a:ext>
            </a:extLst>
          </p:cNvPr>
          <p:cNvSpPr>
            <a:spLocks noGrp="1"/>
          </p:cNvSpPr>
          <p:nvPr>
            <p:ph sz="half" idx="1"/>
          </p:nvPr>
        </p:nvSpPr>
        <p:spPr/>
        <p:txBody>
          <a:bodyPr/>
          <a:lstStyle/>
          <a:p>
            <a:r>
              <a:rPr lang="en-US" dirty="0"/>
              <a:t>Specify the path (string)</a:t>
            </a:r>
          </a:p>
          <a:p>
            <a:r>
              <a:rPr lang="en-US" dirty="0"/>
              <a:t>True reads content by rows, false by columns</a:t>
            </a:r>
          </a:p>
          <a:p>
            <a:r>
              <a:rPr lang="en-US" dirty="0"/>
              <a:t>Does not convert strings</a:t>
            </a:r>
          </a:p>
        </p:txBody>
      </p:sp>
      <p:sp>
        <p:nvSpPr>
          <p:cNvPr id="6" name="Text Placeholder 5">
            <a:extLst>
              <a:ext uri="{FF2B5EF4-FFF2-40B4-BE49-F238E27FC236}">
                <a16:creationId xmlns:a16="http://schemas.microsoft.com/office/drawing/2014/main" id="{351DB81A-51C3-41AE-8270-EEE9BEB66730}"/>
              </a:ext>
            </a:extLst>
          </p:cNvPr>
          <p:cNvSpPr>
            <a:spLocks noGrp="1"/>
          </p:cNvSpPr>
          <p:nvPr>
            <p:ph type="body" sz="quarter" idx="10"/>
          </p:nvPr>
        </p:nvSpPr>
        <p:spPr/>
        <p:txBody>
          <a:bodyPr/>
          <a:lstStyle/>
          <a:p>
            <a:endParaRPr lang="en-US"/>
          </a:p>
        </p:txBody>
      </p:sp>
      <p:sp>
        <p:nvSpPr>
          <p:cNvPr id="8" name="Text Placeholder 7">
            <a:extLst>
              <a:ext uri="{FF2B5EF4-FFF2-40B4-BE49-F238E27FC236}">
                <a16:creationId xmlns:a16="http://schemas.microsoft.com/office/drawing/2014/main" id="{70A68E12-FB56-4ED9-A611-453387C4046A}"/>
              </a:ext>
            </a:extLst>
          </p:cNvPr>
          <p:cNvSpPr>
            <a:spLocks noGrp="1"/>
          </p:cNvSpPr>
          <p:nvPr>
            <p:ph type="body" sz="quarter" idx="12"/>
          </p:nvPr>
        </p:nvSpPr>
        <p:spPr/>
        <p:txBody>
          <a:bodyPr/>
          <a:lstStyle/>
          <a:p>
            <a:endParaRPr lang="en-US"/>
          </a:p>
        </p:txBody>
      </p:sp>
      <p:pic>
        <p:nvPicPr>
          <p:cNvPr id="7" name="Picture 6">
            <a:extLst>
              <a:ext uri="{FF2B5EF4-FFF2-40B4-BE49-F238E27FC236}">
                <a16:creationId xmlns:a16="http://schemas.microsoft.com/office/drawing/2014/main" id="{46526CE6-BFDE-4C97-82CD-A131A0ABBDC3}"/>
              </a:ext>
            </a:extLst>
          </p:cNvPr>
          <p:cNvPicPr>
            <a:picLocks noChangeAspect="1"/>
          </p:cNvPicPr>
          <p:nvPr/>
        </p:nvPicPr>
        <p:blipFill>
          <a:blip r:embed="rId2"/>
          <a:stretch>
            <a:fillRect/>
          </a:stretch>
        </p:blipFill>
        <p:spPr>
          <a:xfrm>
            <a:off x="4724400" y="1331861"/>
            <a:ext cx="4114800" cy="3470377"/>
          </a:xfrm>
          <a:prstGeom prst="rect">
            <a:avLst/>
          </a:prstGeom>
        </p:spPr>
      </p:pic>
    </p:spTree>
    <p:extLst>
      <p:ext uri="{BB962C8B-B14F-4D97-AF65-F5344CB8AC3E}">
        <p14:creationId xmlns:p14="http://schemas.microsoft.com/office/powerpoint/2010/main" val="91134975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9C695-7B10-4A97-8E94-C849CE10D05D}"/>
              </a:ext>
            </a:extLst>
          </p:cNvPr>
          <p:cNvSpPr>
            <a:spLocks noGrp="1"/>
          </p:cNvSpPr>
          <p:nvPr>
            <p:ph type="title"/>
          </p:nvPr>
        </p:nvSpPr>
        <p:spPr/>
        <p:txBody>
          <a:bodyPr/>
          <a:lstStyle/>
          <a:p>
            <a:r>
              <a:rPr lang="en-US" dirty="0"/>
              <a:t>Read from CSV | </a:t>
            </a:r>
            <a:r>
              <a:rPr lang="en-US" dirty="0">
                <a:solidFill>
                  <a:schemeClr val="bg2">
                    <a:lumMod val="50000"/>
                  </a:schemeClr>
                </a:solidFill>
              </a:rPr>
              <a:t>Python</a:t>
            </a:r>
          </a:p>
        </p:txBody>
      </p:sp>
      <p:sp>
        <p:nvSpPr>
          <p:cNvPr id="3" name="Content Placeholder 2">
            <a:extLst>
              <a:ext uri="{FF2B5EF4-FFF2-40B4-BE49-F238E27FC236}">
                <a16:creationId xmlns:a16="http://schemas.microsoft.com/office/drawing/2014/main" id="{C2325C92-5D83-46C8-9919-A75F89FC235F}"/>
              </a:ext>
            </a:extLst>
          </p:cNvPr>
          <p:cNvSpPr>
            <a:spLocks noGrp="1"/>
          </p:cNvSpPr>
          <p:nvPr>
            <p:ph sz="half" idx="1"/>
          </p:nvPr>
        </p:nvSpPr>
        <p:spPr/>
        <p:txBody>
          <a:bodyPr/>
          <a:lstStyle/>
          <a:p>
            <a:r>
              <a:rPr lang="en-US" dirty="0"/>
              <a:t>Specify path, fidelity of data type</a:t>
            </a:r>
          </a:p>
        </p:txBody>
      </p:sp>
      <p:sp>
        <p:nvSpPr>
          <p:cNvPr id="4" name="Text Placeholder 3">
            <a:extLst>
              <a:ext uri="{FF2B5EF4-FFF2-40B4-BE49-F238E27FC236}">
                <a16:creationId xmlns:a16="http://schemas.microsoft.com/office/drawing/2014/main" id="{92501158-CD67-4B59-B4E7-2EC9B0FF1C67}"/>
              </a:ext>
            </a:extLst>
          </p:cNvPr>
          <p:cNvSpPr>
            <a:spLocks noGrp="1"/>
          </p:cNvSpPr>
          <p:nvPr>
            <p:ph type="body" sz="quarter" idx="10"/>
          </p:nvPr>
        </p:nvSpPr>
        <p:spPr/>
        <p:txBody>
          <a:bodyPr/>
          <a:lstStyle/>
          <a:p>
            <a:endParaRPr lang="en-US"/>
          </a:p>
        </p:txBody>
      </p:sp>
      <p:sp>
        <p:nvSpPr>
          <p:cNvPr id="5" name="Picture Placeholder 4">
            <a:extLst>
              <a:ext uri="{FF2B5EF4-FFF2-40B4-BE49-F238E27FC236}">
                <a16:creationId xmlns:a16="http://schemas.microsoft.com/office/drawing/2014/main" id="{212B0143-79FB-407E-866C-27884107AA11}"/>
              </a:ext>
            </a:extLst>
          </p:cNvPr>
          <p:cNvSpPr>
            <a:spLocks noGrp="1"/>
          </p:cNvSpPr>
          <p:nvPr>
            <p:ph type="pic" sz="quarter" idx="11"/>
          </p:nvPr>
        </p:nvSpPr>
        <p:spPr/>
      </p:sp>
      <p:sp>
        <p:nvSpPr>
          <p:cNvPr id="6" name="Text Placeholder 5">
            <a:extLst>
              <a:ext uri="{FF2B5EF4-FFF2-40B4-BE49-F238E27FC236}">
                <a16:creationId xmlns:a16="http://schemas.microsoft.com/office/drawing/2014/main" id="{01908377-70F0-454C-8F1B-967DB5CDF5BC}"/>
              </a:ext>
            </a:extLst>
          </p:cNvPr>
          <p:cNvSpPr>
            <a:spLocks noGrp="1"/>
          </p:cNvSpPr>
          <p:nvPr>
            <p:ph type="body" sz="quarter" idx="12"/>
          </p:nvPr>
        </p:nvSpPr>
        <p:spPr/>
        <p:txBody>
          <a:bodyPr/>
          <a:lstStyle/>
          <a:p>
            <a:endParaRPr lang="en-US"/>
          </a:p>
        </p:txBody>
      </p:sp>
      <p:pic>
        <p:nvPicPr>
          <p:cNvPr id="7" name="Picture 6">
            <a:extLst>
              <a:ext uri="{FF2B5EF4-FFF2-40B4-BE49-F238E27FC236}">
                <a16:creationId xmlns:a16="http://schemas.microsoft.com/office/drawing/2014/main" id="{2991DB50-77AD-4404-ABAF-D74B916CAFAB}"/>
              </a:ext>
            </a:extLst>
          </p:cNvPr>
          <p:cNvPicPr>
            <a:picLocks noChangeAspect="1"/>
          </p:cNvPicPr>
          <p:nvPr/>
        </p:nvPicPr>
        <p:blipFill>
          <a:blip r:embed="rId2"/>
          <a:stretch>
            <a:fillRect/>
          </a:stretch>
        </p:blipFill>
        <p:spPr>
          <a:xfrm>
            <a:off x="1161143" y="1765120"/>
            <a:ext cx="6821714" cy="3245030"/>
          </a:xfrm>
          <a:prstGeom prst="rect">
            <a:avLst/>
          </a:prstGeom>
        </p:spPr>
      </p:pic>
    </p:spTree>
    <p:extLst>
      <p:ext uri="{BB962C8B-B14F-4D97-AF65-F5344CB8AC3E}">
        <p14:creationId xmlns:p14="http://schemas.microsoft.com/office/powerpoint/2010/main" val="49798856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1155EFA-69F2-4DBF-BE87-1B719EAB6F19}"/>
              </a:ext>
            </a:extLst>
          </p:cNvPr>
          <p:cNvSpPr>
            <a:spLocks noGrp="1"/>
          </p:cNvSpPr>
          <p:nvPr>
            <p:ph type="title"/>
          </p:nvPr>
        </p:nvSpPr>
        <p:spPr/>
        <p:txBody>
          <a:bodyPr/>
          <a:lstStyle/>
          <a:p>
            <a:r>
              <a:rPr lang="en-US" sz="4800" dirty="0"/>
              <a:t>Design Script</a:t>
            </a:r>
          </a:p>
        </p:txBody>
      </p:sp>
    </p:spTree>
    <p:extLst>
      <p:ext uri="{BB962C8B-B14F-4D97-AF65-F5344CB8AC3E}">
        <p14:creationId xmlns:p14="http://schemas.microsoft.com/office/powerpoint/2010/main" val="264399224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Language Blocks</a:t>
            </a:r>
          </a:p>
        </p:txBody>
      </p:sp>
      <p:sp>
        <p:nvSpPr>
          <p:cNvPr id="2" name="Content Placeholder 1"/>
          <p:cNvSpPr>
            <a:spLocks noGrp="1"/>
          </p:cNvSpPr>
          <p:nvPr>
            <p:ph idx="1"/>
          </p:nvPr>
        </p:nvSpPr>
        <p:spPr/>
        <p:txBody>
          <a:bodyPr/>
          <a:lstStyle/>
          <a:p>
            <a:r>
              <a:rPr lang="en-US" dirty="0"/>
              <a:t>Associative </a:t>
            </a:r>
          </a:p>
          <a:p>
            <a:endParaRPr lang="en-US" dirty="0"/>
          </a:p>
          <a:p>
            <a:endParaRPr lang="en-US" dirty="0"/>
          </a:p>
          <a:p>
            <a:endParaRPr lang="en-US" dirty="0"/>
          </a:p>
          <a:p>
            <a:pPr marL="0" indent="0">
              <a:buNone/>
            </a:pPr>
            <a:endParaRPr lang="en-US" dirty="0"/>
          </a:p>
          <a:p>
            <a:r>
              <a:rPr lang="en-US" dirty="0"/>
              <a:t>Imperative (traditional scripting)</a:t>
            </a:r>
          </a:p>
        </p:txBody>
      </p:sp>
      <p:sp>
        <p:nvSpPr>
          <p:cNvPr id="4" name="Text Placeholder 3">
            <a:extLst>
              <a:ext uri="{FF2B5EF4-FFF2-40B4-BE49-F238E27FC236}">
                <a16:creationId xmlns:a16="http://schemas.microsoft.com/office/drawing/2014/main" id="{C208073D-5C43-4DE8-8133-5275063578A3}"/>
              </a:ext>
            </a:extLst>
          </p:cNvPr>
          <p:cNvSpPr>
            <a:spLocks noGrp="1"/>
          </p:cNvSpPr>
          <p:nvPr>
            <p:ph type="body" sz="quarter" idx="10"/>
          </p:nvPr>
        </p:nvSpPr>
        <p:spPr/>
        <p:txBody>
          <a:bodyPr/>
          <a:lstStyle/>
          <a:p>
            <a:endParaRPr lang="en-US"/>
          </a:p>
        </p:txBody>
      </p:sp>
      <p:pic>
        <p:nvPicPr>
          <p:cNvPr id="6" name="Picture 5"/>
          <p:cNvPicPr>
            <a:picLocks noChangeAspect="1"/>
          </p:cNvPicPr>
          <p:nvPr/>
        </p:nvPicPr>
        <p:blipFill>
          <a:blip r:embed="rId2"/>
          <a:stretch>
            <a:fillRect/>
          </a:stretch>
        </p:blipFill>
        <p:spPr>
          <a:xfrm>
            <a:off x="2981577" y="690889"/>
            <a:ext cx="2296460" cy="2221360"/>
          </a:xfrm>
          <a:prstGeom prst="rect">
            <a:avLst/>
          </a:prstGeom>
        </p:spPr>
      </p:pic>
      <p:pic>
        <p:nvPicPr>
          <p:cNvPr id="7" name="Picture 6"/>
          <p:cNvPicPr>
            <a:picLocks noChangeAspect="1"/>
          </p:cNvPicPr>
          <p:nvPr/>
        </p:nvPicPr>
        <p:blipFill>
          <a:blip r:embed="rId3"/>
          <a:stretch>
            <a:fillRect/>
          </a:stretch>
        </p:blipFill>
        <p:spPr>
          <a:xfrm>
            <a:off x="5861441" y="690889"/>
            <a:ext cx="2744192" cy="4403684"/>
          </a:xfrm>
          <a:prstGeom prst="rect">
            <a:avLst/>
          </a:prstGeom>
        </p:spPr>
      </p:pic>
    </p:spTree>
    <p:extLst>
      <p:ext uri="{BB962C8B-B14F-4D97-AF65-F5344CB8AC3E}">
        <p14:creationId xmlns:p14="http://schemas.microsoft.com/office/powerpoint/2010/main" val="350367434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Custom Functions</a:t>
            </a:r>
          </a:p>
        </p:txBody>
      </p:sp>
      <p:sp>
        <p:nvSpPr>
          <p:cNvPr id="2" name="Content Placeholder 1"/>
          <p:cNvSpPr>
            <a:spLocks noGrp="1"/>
          </p:cNvSpPr>
          <p:nvPr>
            <p:ph idx="1"/>
          </p:nvPr>
        </p:nvSpPr>
        <p:spPr/>
        <p:txBody>
          <a:bodyPr/>
          <a:lstStyle/>
          <a:p>
            <a:r>
              <a:rPr lang="en-US" dirty="0">
                <a:solidFill>
                  <a:schemeClr val="tx2"/>
                </a:solidFill>
              </a:rPr>
              <a:t>def</a:t>
            </a:r>
            <a:r>
              <a:rPr lang="en-US" dirty="0"/>
              <a:t> keyword, Name with Pascal case, output and parameters rank and types, can be called in other CBs</a:t>
            </a:r>
          </a:p>
          <a:p>
            <a:endParaRPr lang="en-US" dirty="0"/>
          </a:p>
          <a:p>
            <a:endParaRPr lang="en-US" dirty="0"/>
          </a:p>
          <a:p>
            <a:endParaRPr lang="en-US" dirty="0"/>
          </a:p>
          <a:p>
            <a:endParaRPr lang="en-US" dirty="0"/>
          </a:p>
        </p:txBody>
      </p:sp>
      <p:sp>
        <p:nvSpPr>
          <p:cNvPr id="5" name="Text Placeholder 4">
            <a:extLst>
              <a:ext uri="{FF2B5EF4-FFF2-40B4-BE49-F238E27FC236}">
                <a16:creationId xmlns:a16="http://schemas.microsoft.com/office/drawing/2014/main" id="{F66F01DE-5B7D-47D8-83D6-41C9EF63A82E}"/>
              </a:ext>
            </a:extLst>
          </p:cNvPr>
          <p:cNvSpPr>
            <a:spLocks noGrp="1"/>
          </p:cNvSpPr>
          <p:nvPr>
            <p:ph type="body" sz="quarter" idx="10"/>
          </p:nvPr>
        </p:nvSpPr>
        <p:spPr/>
        <p:txBody>
          <a:bodyPr/>
          <a:lstStyle/>
          <a:p>
            <a:endParaRPr lang="en-US"/>
          </a:p>
        </p:txBody>
      </p:sp>
      <p:pic>
        <p:nvPicPr>
          <p:cNvPr id="4" name="Picture 3"/>
          <p:cNvPicPr>
            <a:picLocks noChangeAspect="1"/>
          </p:cNvPicPr>
          <p:nvPr/>
        </p:nvPicPr>
        <p:blipFill>
          <a:blip r:embed="rId2"/>
          <a:stretch>
            <a:fillRect/>
          </a:stretch>
        </p:blipFill>
        <p:spPr>
          <a:xfrm>
            <a:off x="2227079" y="2013217"/>
            <a:ext cx="4703588" cy="3038073"/>
          </a:xfrm>
          <a:prstGeom prst="rect">
            <a:avLst/>
          </a:prstGeom>
        </p:spPr>
      </p:pic>
    </p:spTree>
    <p:extLst>
      <p:ext uri="{BB962C8B-B14F-4D97-AF65-F5344CB8AC3E}">
        <p14:creationId xmlns:p14="http://schemas.microsoft.com/office/powerpoint/2010/main" val="180342290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Conditional Statements</a:t>
            </a:r>
          </a:p>
        </p:txBody>
      </p:sp>
      <p:sp>
        <p:nvSpPr>
          <p:cNvPr id="2" name="Content Placeholder 1"/>
          <p:cNvSpPr>
            <a:spLocks noGrp="1"/>
          </p:cNvSpPr>
          <p:nvPr>
            <p:ph idx="1"/>
          </p:nvPr>
        </p:nvSpPr>
        <p:spPr/>
        <p:txBody>
          <a:bodyPr/>
          <a:lstStyle/>
          <a:p>
            <a:r>
              <a:rPr lang="en-US" dirty="0"/>
              <a:t>Ternary operator, in line conditional statement</a:t>
            </a:r>
          </a:p>
          <a:p>
            <a:r>
              <a:rPr lang="en-US" dirty="0"/>
              <a:t>Boolean test </a:t>
            </a:r>
            <a:r>
              <a:rPr lang="en-US" dirty="0">
                <a:solidFill>
                  <a:schemeClr val="tx2"/>
                </a:solidFill>
              </a:rPr>
              <a:t>?</a:t>
            </a:r>
            <a:r>
              <a:rPr lang="en-US" dirty="0"/>
              <a:t> Return value if true </a:t>
            </a:r>
            <a:r>
              <a:rPr lang="en-US" dirty="0">
                <a:solidFill>
                  <a:schemeClr val="tx2"/>
                </a:solidFill>
              </a:rPr>
              <a:t>:</a:t>
            </a:r>
            <a:r>
              <a:rPr lang="en-US" dirty="0"/>
              <a:t> Return value if false </a:t>
            </a:r>
          </a:p>
        </p:txBody>
      </p:sp>
      <p:sp>
        <p:nvSpPr>
          <p:cNvPr id="5" name="Text Placeholder 4">
            <a:extLst>
              <a:ext uri="{FF2B5EF4-FFF2-40B4-BE49-F238E27FC236}">
                <a16:creationId xmlns:a16="http://schemas.microsoft.com/office/drawing/2014/main" id="{7191BDE0-B8C3-4AD2-829E-FA47BEF886B5}"/>
              </a:ext>
            </a:extLst>
          </p:cNvPr>
          <p:cNvSpPr>
            <a:spLocks noGrp="1"/>
          </p:cNvSpPr>
          <p:nvPr>
            <p:ph type="body" sz="quarter" idx="10"/>
          </p:nvPr>
        </p:nvSpPr>
        <p:spPr/>
        <p:txBody>
          <a:bodyPr/>
          <a:lstStyle/>
          <a:p>
            <a:endParaRPr lang="en-US"/>
          </a:p>
        </p:txBody>
      </p:sp>
      <p:pic>
        <p:nvPicPr>
          <p:cNvPr id="4" name="Picture 3"/>
          <p:cNvPicPr>
            <a:picLocks noChangeAspect="1"/>
          </p:cNvPicPr>
          <p:nvPr/>
        </p:nvPicPr>
        <p:blipFill>
          <a:blip r:embed="rId2"/>
          <a:stretch>
            <a:fillRect/>
          </a:stretch>
        </p:blipFill>
        <p:spPr>
          <a:xfrm>
            <a:off x="2106801" y="2144189"/>
            <a:ext cx="4955112" cy="1644039"/>
          </a:xfrm>
          <a:prstGeom prst="rect">
            <a:avLst/>
          </a:prstGeom>
        </p:spPr>
      </p:pic>
    </p:spTree>
    <p:extLst>
      <p:ext uri="{BB962C8B-B14F-4D97-AF65-F5344CB8AC3E}">
        <p14:creationId xmlns:p14="http://schemas.microsoft.com/office/powerpoint/2010/main" val="322230642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Conditional Statements</a:t>
            </a:r>
          </a:p>
        </p:txBody>
      </p:sp>
      <p:sp>
        <p:nvSpPr>
          <p:cNvPr id="2" name="Content Placeholder 1"/>
          <p:cNvSpPr>
            <a:spLocks noGrp="1"/>
          </p:cNvSpPr>
          <p:nvPr>
            <p:ph idx="1"/>
          </p:nvPr>
        </p:nvSpPr>
        <p:spPr/>
        <p:txBody>
          <a:bodyPr/>
          <a:lstStyle/>
          <a:p>
            <a:r>
              <a:rPr lang="en-US" dirty="0"/>
              <a:t>If / Else only available in [Imperative] language block</a:t>
            </a:r>
          </a:p>
        </p:txBody>
      </p:sp>
      <p:sp>
        <p:nvSpPr>
          <p:cNvPr id="5" name="Text Placeholder 4">
            <a:extLst>
              <a:ext uri="{FF2B5EF4-FFF2-40B4-BE49-F238E27FC236}">
                <a16:creationId xmlns:a16="http://schemas.microsoft.com/office/drawing/2014/main" id="{300F6258-D5C1-404C-B8BC-B87A00678124}"/>
              </a:ext>
            </a:extLst>
          </p:cNvPr>
          <p:cNvSpPr>
            <a:spLocks noGrp="1"/>
          </p:cNvSpPr>
          <p:nvPr>
            <p:ph type="body" sz="quarter" idx="10"/>
          </p:nvPr>
        </p:nvSpPr>
        <p:spPr/>
        <p:txBody>
          <a:bodyPr/>
          <a:lstStyle/>
          <a:p>
            <a:endParaRPr lang="en-US"/>
          </a:p>
        </p:txBody>
      </p:sp>
      <p:pic>
        <p:nvPicPr>
          <p:cNvPr id="4" name="Picture 3"/>
          <p:cNvPicPr>
            <a:picLocks noChangeAspect="1"/>
          </p:cNvPicPr>
          <p:nvPr/>
        </p:nvPicPr>
        <p:blipFill>
          <a:blip r:embed="rId2"/>
          <a:stretch>
            <a:fillRect/>
          </a:stretch>
        </p:blipFill>
        <p:spPr>
          <a:xfrm>
            <a:off x="2812917" y="1835526"/>
            <a:ext cx="3541780" cy="2909528"/>
          </a:xfrm>
          <a:prstGeom prst="rect">
            <a:avLst/>
          </a:prstGeom>
        </p:spPr>
      </p:pic>
    </p:spTree>
    <p:extLst>
      <p:ext uri="{BB962C8B-B14F-4D97-AF65-F5344CB8AC3E}">
        <p14:creationId xmlns:p14="http://schemas.microsoft.com/office/powerpoint/2010/main" val="103836308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Loops</a:t>
            </a:r>
          </a:p>
        </p:txBody>
      </p:sp>
      <p:sp>
        <p:nvSpPr>
          <p:cNvPr id="2" name="Content Placeholder 1"/>
          <p:cNvSpPr>
            <a:spLocks noGrp="1"/>
          </p:cNvSpPr>
          <p:nvPr>
            <p:ph idx="1"/>
          </p:nvPr>
        </p:nvSpPr>
        <p:spPr/>
        <p:txBody>
          <a:bodyPr/>
          <a:lstStyle/>
          <a:p>
            <a:r>
              <a:rPr lang="en-US" dirty="0"/>
              <a:t>For / While only available in [Imperative] language block</a:t>
            </a:r>
          </a:p>
        </p:txBody>
      </p:sp>
      <p:sp>
        <p:nvSpPr>
          <p:cNvPr id="6" name="Text Placeholder 5">
            <a:extLst>
              <a:ext uri="{FF2B5EF4-FFF2-40B4-BE49-F238E27FC236}">
                <a16:creationId xmlns:a16="http://schemas.microsoft.com/office/drawing/2014/main" id="{DCD42070-9B07-4170-BA3C-91C4A0805F57}"/>
              </a:ext>
            </a:extLst>
          </p:cNvPr>
          <p:cNvSpPr>
            <a:spLocks noGrp="1"/>
          </p:cNvSpPr>
          <p:nvPr>
            <p:ph type="body" sz="quarter" idx="10"/>
          </p:nvPr>
        </p:nvSpPr>
        <p:spPr/>
        <p:txBody>
          <a:bodyPr/>
          <a:lstStyle/>
          <a:p>
            <a:endParaRPr lang="en-US"/>
          </a:p>
        </p:txBody>
      </p:sp>
      <p:pic>
        <p:nvPicPr>
          <p:cNvPr id="4" name="Picture 3"/>
          <p:cNvPicPr>
            <a:picLocks noChangeAspect="1"/>
          </p:cNvPicPr>
          <p:nvPr/>
        </p:nvPicPr>
        <p:blipFill>
          <a:blip r:embed="rId2"/>
          <a:stretch>
            <a:fillRect/>
          </a:stretch>
        </p:blipFill>
        <p:spPr>
          <a:xfrm>
            <a:off x="342974" y="1559858"/>
            <a:ext cx="3553105" cy="3514485"/>
          </a:xfrm>
          <a:prstGeom prst="rect">
            <a:avLst/>
          </a:prstGeom>
        </p:spPr>
      </p:pic>
      <p:pic>
        <p:nvPicPr>
          <p:cNvPr id="5" name="Picture 4"/>
          <p:cNvPicPr>
            <a:picLocks noChangeAspect="1"/>
          </p:cNvPicPr>
          <p:nvPr/>
        </p:nvPicPr>
        <p:blipFill>
          <a:blip r:embed="rId3"/>
          <a:stretch>
            <a:fillRect/>
          </a:stretch>
        </p:blipFill>
        <p:spPr>
          <a:xfrm>
            <a:off x="4501835" y="1559858"/>
            <a:ext cx="3350791" cy="3583642"/>
          </a:xfrm>
          <a:prstGeom prst="rect">
            <a:avLst/>
          </a:prstGeom>
        </p:spPr>
      </p:pic>
    </p:spTree>
    <p:extLst>
      <p:ext uri="{BB962C8B-B14F-4D97-AF65-F5344CB8AC3E}">
        <p14:creationId xmlns:p14="http://schemas.microsoft.com/office/powerpoint/2010/main" val="347132118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165A56-FE2B-44F5-B5C0-3CD93D3CC18B}"/>
              </a:ext>
            </a:extLst>
          </p:cNvPr>
          <p:cNvSpPr>
            <a:spLocks noGrp="1"/>
          </p:cNvSpPr>
          <p:nvPr>
            <p:ph type="title"/>
          </p:nvPr>
        </p:nvSpPr>
        <p:spPr/>
        <p:txBody>
          <a:bodyPr/>
          <a:lstStyle/>
          <a:p>
            <a:r>
              <a:rPr lang="en-US" dirty="0"/>
              <a:t>Design Script Syntax</a:t>
            </a:r>
          </a:p>
        </p:txBody>
      </p:sp>
      <p:sp>
        <p:nvSpPr>
          <p:cNvPr id="3" name="Content Placeholder 2">
            <a:extLst>
              <a:ext uri="{FF2B5EF4-FFF2-40B4-BE49-F238E27FC236}">
                <a16:creationId xmlns:a16="http://schemas.microsoft.com/office/drawing/2014/main" id="{CC955C6E-1A31-433A-9F5E-CAF77FE088A5}"/>
              </a:ext>
            </a:extLst>
          </p:cNvPr>
          <p:cNvSpPr>
            <a:spLocks noGrp="1"/>
          </p:cNvSpPr>
          <p:nvPr>
            <p:ph sz="half" idx="1"/>
          </p:nvPr>
        </p:nvSpPr>
        <p:spPr/>
        <p:txBody>
          <a:bodyPr/>
          <a:lstStyle/>
          <a:p>
            <a:r>
              <a:rPr lang="en-US" dirty="0"/>
              <a:t>Dynamo nodes are functions, they can  called in a Code Block by name</a:t>
            </a:r>
          </a:p>
          <a:p>
            <a:r>
              <a:rPr lang="en-US" dirty="0"/>
              <a:t>The input ports on nodes represent     the arguments of the functions</a:t>
            </a:r>
          </a:p>
          <a:p>
            <a:r>
              <a:rPr lang="en-US" dirty="0"/>
              <a:t>Retrieve an element from a list at position “n”:</a:t>
            </a:r>
          </a:p>
          <a:p>
            <a:pPr lvl="1"/>
            <a:r>
              <a:rPr lang="en-US" dirty="0"/>
              <a:t>x = list[n];</a:t>
            </a:r>
          </a:p>
        </p:txBody>
      </p:sp>
      <p:sp>
        <p:nvSpPr>
          <p:cNvPr id="5" name="Text Placeholder 4">
            <a:extLst>
              <a:ext uri="{FF2B5EF4-FFF2-40B4-BE49-F238E27FC236}">
                <a16:creationId xmlns:a16="http://schemas.microsoft.com/office/drawing/2014/main" id="{B4634866-1684-4646-B203-4C990DCCEBBD}"/>
              </a:ext>
            </a:extLst>
          </p:cNvPr>
          <p:cNvSpPr>
            <a:spLocks noGrp="1"/>
          </p:cNvSpPr>
          <p:nvPr>
            <p:ph type="body" sz="quarter" idx="10"/>
          </p:nvPr>
        </p:nvSpPr>
        <p:spPr/>
        <p:txBody>
          <a:bodyPr/>
          <a:lstStyle/>
          <a:p>
            <a:endParaRPr lang="en-US"/>
          </a:p>
        </p:txBody>
      </p:sp>
      <p:pic>
        <p:nvPicPr>
          <p:cNvPr id="10" name="Content Placeholder 9">
            <a:extLst>
              <a:ext uri="{FF2B5EF4-FFF2-40B4-BE49-F238E27FC236}">
                <a16:creationId xmlns:a16="http://schemas.microsoft.com/office/drawing/2014/main" id="{97E68246-5E86-405D-98D6-9252E7BDA63A}"/>
              </a:ext>
            </a:extLst>
          </p:cNvPr>
          <p:cNvPicPr>
            <a:picLocks noGrp="1" noChangeAspect="1"/>
          </p:cNvPicPr>
          <p:nvPr>
            <p:ph sz="half" idx="2"/>
          </p:nvPr>
        </p:nvPicPr>
        <p:blipFill>
          <a:blip r:embed="rId2"/>
          <a:stretch>
            <a:fillRect/>
          </a:stretch>
        </p:blipFill>
        <p:spPr>
          <a:xfrm>
            <a:off x="4154116" y="1679121"/>
            <a:ext cx="4685084" cy="2785179"/>
          </a:xfrm>
          <a:prstGeom prst="rect">
            <a:avLst/>
          </a:prstGeom>
        </p:spPr>
      </p:pic>
      <p:sp>
        <p:nvSpPr>
          <p:cNvPr id="11" name="Rectangle 10">
            <a:extLst>
              <a:ext uri="{FF2B5EF4-FFF2-40B4-BE49-F238E27FC236}">
                <a16:creationId xmlns:a16="http://schemas.microsoft.com/office/drawing/2014/main" id="{E72783B6-294E-4CB3-9394-4B35964BD0C0}"/>
              </a:ext>
            </a:extLst>
          </p:cNvPr>
          <p:cNvSpPr/>
          <p:nvPr/>
        </p:nvSpPr>
        <p:spPr>
          <a:xfrm>
            <a:off x="5453063" y="3333750"/>
            <a:ext cx="1219200" cy="561975"/>
          </a:xfrm>
          <a:prstGeom prst="rect">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a:p>
        </p:txBody>
      </p:sp>
      <p:sp>
        <p:nvSpPr>
          <p:cNvPr id="12" name="Rectangle 11">
            <a:extLst>
              <a:ext uri="{FF2B5EF4-FFF2-40B4-BE49-F238E27FC236}">
                <a16:creationId xmlns:a16="http://schemas.microsoft.com/office/drawing/2014/main" id="{6ECA849A-7289-4E38-B332-F132A80351D2}"/>
              </a:ext>
            </a:extLst>
          </p:cNvPr>
          <p:cNvSpPr/>
          <p:nvPr/>
        </p:nvSpPr>
        <p:spPr>
          <a:xfrm>
            <a:off x="5729288" y="1952625"/>
            <a:ext cx="533400" cy="152400"/>
          </a:xfrm>
          <a:prstGeom prst="rect">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a:p>
        </p:txBody>
      </p:sp>
      <p:cxnSp>
        <p:nvCxnSpPr>
          <p:cNvPr id="14" name="Straight Arrow Connector 13">
            <a:extLst>
              <a:ext uri="{FF2B5EF4-FFF2-40B4-BE49-F238E27FC236}">
                <a16:creationId xmlns:a16="http://schemas.microsoft.com/office/drawing/2014/main" id="{A23661A0-B37E-4771-9115-09F2E96A3AD9}"/>
              </a:ext>
            </a:extLst>
          </p:cNvPr>
          <p:cNvCxnSpPr>
            <a:cxnSpLocks/>
          </p:cNvCxnSpPr>
          <p:nvPr/>
        </p:nvCxnSpPr>
        <p:spPr>
          <a:xfrm flipV="1">
            <a:off x="6000750" y="2105025"/>
            <a:ext cx="9525" cy="1228725"/>
          </a:xfrm>
          <a:prstGeom prst="straightConnector1">
            <a:avLst/>
          </a:prstGeom>
          <a:ln w="12700">
            <a:prstDash val="sysDot"/>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3467F3BA-8DF2-4318-B860-0832C2342CB3}"/>
              </a:ext>
            </a:extLst>
          </p:cNvPr>
          <p:cNvSpPr/>
          <p:nvPr/>
        </p:nvSpPr>
        <p:spPr>
          <a:xfrm>
            <a:off x="6262688" y="1952625"/>
            <a:ext cx="180975" cy="152400"/>
          </a:xfrm>
          <a:prstGeom prst="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a:p>
        </p:txBody>
      </p:sp>
      <p:sp>
        <p:nvSpPr>
          <p:cNvPr id="16" name="Rectangle 15">
            <a:extLst>
              <a:ext uri="{FF2B5EF4-FFF2-40B4-BE49-F238E27FC236}">
                <a16:creationId xmlns:a16="http://schemas.microsoft.com/office/drawing/2014/main" id="{EB743C17-9A1B-4BE7-8C8A-70507A95D752}"/>
              </a:ext>
            </a:extLst>
          </p:cNvPr>
          <p:cNvSpPr/>
          <p:nvPr/>
        </p:nvSpPr>
        <p:spPr>
          <a:xfrm>
            <a:off x="6807199" y="3333749"/>
            <a:ext cx="1946275" cy="1038226"/>
          </a:xfrm>
          <a:prstGeom prst="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a:solidFill>
                <a:schemeClr val="accent2"/>
              </a:solidFill>
            </a:endParaRPr>
          </a:p>
        </p:txBody>
      </p:sp>
      <p:cxnSp>
        <p:nvCxnSpPr>
          <p:cNvPr id="17" name="Straight Arrow Connector 16">
            <a:extLst>
              <a:ext uri="{FF2B5EF4-FFF2-40B4-BE49-F238E27FC236}">
                <a16:creationId xmlns:a16="http://schemas.microsoft.com/office/drawing/2014/main" id="{146DBE93-12C3-4DCB-99DA-B1F5CC21C00B}"/>
              </a:ext>
            </a:extLst>
          </p:cNvPr>
          <p:cNvCxnSpPr>
            <a:cxnSpLocks/>
          </p:cNvCxnSpPr>
          <p:nvPr/>
        </p:nvCxnSpPr>
        <p:spPr>
          <a:xfrm flipH="1" flipV="1">
            <a:off x="6443663" y="2105025"/>
            <a:ext cx="847724" cy="1211716"/>
          </a:xfrm>
          <a:prstGeom prst="straightConnector1">
            <a:avLst/>
          </a:prstGeom>
          <a:ln w="12700">
            <a:solidFill>
              <a:schemeClr val="accent2"/>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222757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5" grpId="0" animBg="1"/>
      <p:bldP spid="1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46236C-0BD4-4181-BD8D-1672624FAFD8}"/>
              </a:ext>
            </a:extLst>
          </p:cNvPr>
          <p:cNvSpPr>
            <a:spLocks noGrp="1"/>
          </p:cNvSpPr>
          <p:nvPr>
            <p:ph type="title"/>
          </p:nvPr>
        </p:nvSpPr>
        <p:spPr/>
        <p:txBody>
          <a:bodyPr/>
          <a:lstStyle/>
          <a:p>
            <a:r>
              <a:rPr lang="en-US" dirty="0"/>
              <a:t>Learning Resources</a:t>
            </a:r>
          </a:p>
        </p:txBody>
      </p:sp>
      <p:sp>
        <p:nvSpPr>
          <p:cNvPr id="3" name="Content Placeholder 2">
            <a:extLst>
              <a:ext uri="{FF2B5EF4-FFF2-40B4-BE49-F238E27FC236}">
                <a16:creationId xmlns:a16="http://schemas.microsoft.com/office/drawing/2014/main" id="{EEE59C2C-1C73-4053-8613-7C9D82B73933}"/>
              </a:ext>
            </a:extLst>
          </p:cNvPr>
          <p:cNvSpPr>
            <a:spLocks noGrp="1"/>
          </p:cNvSpPr>
          <p:nvPr>
            <p:ph sz="half" idx="1"/>
          </p:nvPr>
        </p:nvSpPr>
        <p:spPr/>
        <p:txBody>
          <a:bodyPr/>
          <a:lstStyle/>
          <a:p>
            <a:r>
              <a:rPr lang="en-US" dirty="0"/>
              <a:t>DynamoBIM.org</a:t>
            </a:r>
          </a:p>
          <a:p>
            <a:r>
              <a:rPr lang="en-US" dirty="0"/>
              <a:t>DynamoPrimer.com</a:t>
            </a:r>
          </a:p>
          <a:p>
            <a:r>
              <a:rPr lang="en-US" dirty="0"/>
              <a:t>DynamoNodes.com</a:t>
            </a:r>
          </a:p>
          <a:p>
            <a:r>
              <a:rPr lang="en-US" dirty="0"/>
              <a:t>GitHub/</a:t>
            </a:r>
            <a:r>
              <a:rPr lang="en-US" dirty="0" err="1"/>
              <a:t>DynamoDS</a:t>
            </a:r>
            <a:endParaRPr lang="en-US" dirty="0"/>
          </a:p>
          <a:p>
            <a:r>
              <a:rPr lang="en-US" dirty="0"/>
              <a:t>http://dynamods.github.io/DynamoAPI/</a:t>
            </a:r>
          </a:p>
          <a:p>
            <a:r>
              <a:rPr lang="en-US" dirty="0"/>
              <a:t>Blogs, YouTube videos</a:t>
            </a:r>
          </a:p>
          <a:p>
            <a:r>
              <a:rPr lang="en-US" dirty="0"/>
              <a:t>AU lessons and handouts</a:t>
            </a:r>
          </a:p>
          <a:p>
            <a:r>
              <a:rPr lang="en-US" dirty="0">
                <a:hlinkClick r:id="rId2"/>
              </a:rPr>
              <a:t>http://www.revitapidocs.com/code/</a:t>
            </a:r>
            <a:endParaRPr lang="en-US" dirty="0"/>
          </a:p>
          <a:p>
            <a:r>
              <a:rPr lang="en-US" dirty="0"/>
              <a:t>Lynda.com / CadLearning.com</a:t>
            </a:r>
          </a:p>
        </p:txBody>
      </p:sp>
      <p:sp>
        <p:nvSpPr>
          <p:cNvPr id="4" name="Content Placeholder 3">
            <a:extLst>
              <a:ext uri="{FF2B5EF4-FFF2-40B4-BE49-F238E27FC236}">
                <a16:creationId xmlns:a16="http://schemas.microsoft.com/office/drawing/2014/main" id="{3C6E0AC7-52C4-40E6-8897-473671A00E55}"/>
              </a:ext>
            </a:extLst>
          </p:cNvPr>
          <p:cNvSpPr>
            <a:spLocks noGrp="1"/>
          </p:cNvSpPr>
          <p:nvPr>
            <p:ph sz="half" idx="2"/>
          </p:nvPr>
        </p:nvSpPr>
        <p:spPr/>
        <p:txBody>
          <a:bodyPr/>
          <a:lstStyle/>
          <a:p>
            <a:endParaRPr lang="en-US"/>
          </a:p>
        </p:txBody>
      </p:sp>
      <p:sp>
        <p:nvSpPr>
          <p:cNvPr id="5" name="Text Placeholder 4">
            <a:extLst>
              <a:ext uri="{FF2B5EF4-FFF2-40B4-BE49-F238E27FC236}">
                <a16:creationId xmlns:a16="http://schemas.microsoft.com/office/drawing/2014/main" id="{993D767B-018A-437D-BB9A-0F03E9449694}"/>
              </a:ext>
            </a:extLst>
          </p:cNvPr>
          <p:cNvSpPr>
            <a:spLocks noGrp="1"/>
          </p:cNvSpPr>
          <p:nvPr>
            <p:ph type="body" sz="quarter" idx="10"/>
          </p:nvPr>
        </p:nvSpPr>
        <p:spPr/>
        <p:txBody>
          <a:bodyPr/>
          <a:lstStyle/>
          <a:p>
            <a:endParaRPr lang="en-US"/>
          </a:p>
        </p:txBody>
      </p:sp>
      <p:pic>
        <p:nvPicPr>
          <p:cNvPr id="6" name="Picture 5">
            <a:extLst>
              <a:ext uri="{FF2B5EF4-FFF2-40B4-BE49-F238E27FC236}">
                <a16:creationId xmlns:a16="http://schemas.microsoft.com/office/drawing/2014/main" id="{0C426165-2104-4525-BF0E-BEDA41A53C2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599259" y="1616844"/>
            <a:ext cx="2239941" cy="3393306"/>
          </a:xfrm>
          <a:prstGeom prst="rect">
            <a:avLst/>
          </a:prstGeom>
        </p:spPr>
      </p:pic>
    </p:spTree>
    <p:extLst>
      <p:ext uri="{BB962C8B-B14F-4D97-AF65-F5344CB8AC3E}">
        <p14:creationId xmlns:p14="http://schemas.microsoft.com/office/powerpoint/2010/main" val="149633428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E54E14-5EFA-4A65-8F27-A40B123B69CC}"/>
              </a:ext>
            </a:extLst>
          </p:cNvPr>
          <p:cNvSpPr>
            <a:spLocks noGrp="1"/>
          </p:cNvSpPr>
          <p:nvPr>
            <p:ph type="title"/>
          </p:nvPr>
        </p:nvSpPr>
        <p:spPr/>
        <p:txBody>
          <a:bodyPr/>
          <a:lstStyle/>
          <a:p>
            <a:r>
              <a:rPr lang="en-US" dirty="0"/>
              <a:t>Design Script Syntax</a:t>
            </a:r>
          </a:p>
        </p:txBody>
      </p:sp>
      <p:pic>
        <p:nvPicPr>
          <p:cNvPr id="7" name="Content Placeholder 6">
            <a:extLst>
              <a:ext uri="{FF2B5EF4-FFF2-40B4-BE49-F238E27FC236}">
                <a16:creationId xmlns:a16="http://schemas.microsoft.com/office/drawing/2014/main" id="{8309C2F6-CCAE-4E95-B8F9-D03F06D5F494}"/>
              </a:ext>
            </a:extLst>
          </p:cNvPr>
          <p:cNvPicPr>
            <a:picLocks noGrp="1" noChangeAspect="1"/>
          </p:cNvPicPr>
          <p:nvPr>
            <p:ph sz="half" idx="1"/>
          </p:nvPr>
        </p:nvPicPr>
        <p:blipFill>
          <a:blip r:embed="rId2"/>
          <a:stretch>
            <a:fillRect/>
          </a:stretch>
        </p:blipFill>
        <p:spPr>
          <a:xfrm>
            <a:off x="304800" y="1205593"/>
            <a:ext cx="4114800" cy="3722914"/>
          </a:xfrm>
          <a:prstGeom prst="rect">
            <a:avLst/>
          </a:prstGeom>
        </p:spPr>
      </p:pic>
      <p:sp>
        <p:nvSpPr>
          <p:cNvPr id="5" name="Text Placeholder 4">
            <a:extLst>
              <a:ext uri="{FF2B5EF4-FFF2-40B4-BE49-F238E27FC236}">
                <a16:creationId xmlns:a16="http://schemas.microsoft.com/office/drawing/2014/main" id="{A393C883-D74A-441E-8FE9-F0B72F0FA900}"/>
              </a:ext>
            </a:extLst>
          </p:cNvPr>
          <p:cNvSpPr>
            <a:spLocks noGrp="1"/>
          </p:cNvSpPr>
          <p:nvPr>
            <p:ph type="body" sz="quarter" idx="10"/>
          </p:nvPr>
        </p:nvSpPr>
        <p:spPr/>
        <p:txBody>
          <a:bodyPr/>
          <a:lstStyle/>
          <a:p>
            <a:endParaRPr lang="en-US" dirty="0"/>
          </a:p>
        </p:txBody>
      </p:sp>
      <p:pic>
        <p:nvPicPr>
          <p:cNvPr id="10" name="Content Placeholder 9">
            <a:extLst>
              <a:ext uri="{FF2B5EF4-FFF2-40B4-BE49-F238E27FC236}">
                <a16:creationId xmlns:a16="http://schemas.microsoft.com/office/drawing/2014/main" id="{BAB19276-4AED-47C9-A476-F1CE53C6A7EA}"/>
              </a:ext>
            </a:extLst>
          </p:cNvPr>
          <p:cNvPicPr>
            <a:picLocks noGrp="1" noChangeAspect="1"/>
          </p:cNvPicPr>
          <p:nvPr>
            <p:ph sz="half" idx="2"/>
          </p:nvPr>
        </p:nvPicPr>
        <p:blipFill>
          <a:blip r:embed="rId3"/>
          <a:stretch>
            <a:fillRect/>
          </a:stretch>
        </p:blipFill>
        <p:spPr>
          <a:xfrm>
            <a:off x="4724400" y="1130006"/>
            <a:ext cx="4114800" cy="3874088"/>
          </a:xfrm>
          <a:prstGeom prst="rect">
            <a:avLst/>
          </a:prstGeom>
        </p:spPr>
      </p:pic>
      <p:pic>
        <p:nvPicPr>
          <p:cNvPr id="11" name="Picture 10">
            <a:extLst>
              <a:ext uri="{FF2B5EF4-FFF2-40B4-BE49-F238E27FC236}">
                <a16:creationId xmlns:a16="http://schemas.microsoft.com/office/drawing/2014/main" id="{2A4158E1-0B84-4F87-9237-0AF934F16076}"/>
              </a:ext>
            </a:extLst>
          </p:cNvPr>
          <p:cNvPicPr>
            <a:picLocks noChangeAspect="1"/>
          </p:cNvPicPr>
          <p:nvPr/>
        </p:nvPicPr>
        <p:blipFill>
          <a:blip r:embed="rId4"/>
          <a:stretch>
            <a:fillRect/>
          </a:stretch>
        </p:blipFill>
        <p:spPr>
          <a:xfrm>
            <a:off x="4005544" y="183856"/>
            <a:ext cx="3633303" cy="660988"/>
          </a:xfrm>
          <a:prstGeom prst="rect">
            <a:avLst/>
          </a:prstGeom>
        </p:spPr>
      </p:pic>
    </p:spTree>
    <p:extLst>
      <p:ext uri="{BB962C8B-B14F-4D97-AF65-F5344CB8AC3E}">
        <p14:creationId xmlns:p14="http://schemas.microsoft.com/office/powerpoint/2010/main" val="34950963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01522-F7B4-431F-8545-1AD314C5FC5F}"/>
              </a:ext>
            </a:extLst>
          </p:cNvPr>
          <p:cNvSpPr>
            <a:spLocks noGrp="1"/>
          </p:cNvSpPr>
          <p:nvPr>
            <p:ph type="title"/>
          </p:nvPr>
        </p:nvSpPr>
        <p:spPr/>
        <p:txBody>
          <a:bodyPr/>
          <a:lstStyle/>
          <a:p>
            <a:r>
              <a:rPr lang="en-US" dirty="0"/>
              <a:t>Design Script Syntax</a:t>
            </a:r>
          </a:p>
        </p:txBody>
      </p:sp>
      <p:pic>
        <p:nvPicPr>
          <p:cNvPr id="6" name="Content Placeholder 5">
            <a:extLst>
              <a:ext uri="{FF2B5EF4-FFF2-40B4-BE49-F238E27FC236}">
                <a16:creationId xmlns:a16="http://schemas.microsoft.com/office/drawing/2014/main" id="{6AF59A4B-AA50-430E-B248-9C81B07245CA}"/>
              </a:ext>
            </a:extLst>
          </p:cNvPr>
          <p:cNvPicPr>
            <a:picLocks noGrp="1" noChangeAspect="1"/>
          </p:cNvPicPr>
          <p:nvPr>
            <p:ph sz="half" idx="1"/>
          </p:nvPr>
        </p:nvPicPr>
        <p:blipFill>
          <a:blip r:embed="rId2"/>
          <a:stretch>
            <a:fillRect/>
          </a:stretch>
        </p:blipFill>
        <p:spPr>
          <a:xfrm>
            <a:off x="304800" y="1873166"/>
            <a:ext cx="4114800" cy="2387768"/>
          </a:xfrm>
          <a:prstGeom prst="rect">
            <a:avLst/>
          </a:prstGeom>
        </p:spPr>
      </p:pic>
      <p:pic>
        <p:nvPicPr>
          <p:cNvPr id="7" name="Content Placeholder 6">
            <a:extLst>
              <a:ext uri="{FF2B5EF4-FFF2-40B4-BE49-F238E27FC236}">
                <a16:creationId xmlns:a16="http://schemas.microsoft.com/office/drawing/2014/main" id="{D6309BFB-B9AA-48DA-8613-29CE80AEE249}"/>
              </a:ext>
            </a:extLst>
          </p:cNvPr>
          <p:cNvPicPr>
            <a:picLocks noGrp="1" noChangeAspect="1"/>
          </p:cNvPicPr>
          <p:nvPr>
            <p:ph sz="half" idx="2"/>
          </p:nvPr>
        </p:nvPicPr>
        <p:blipFill>
          <a:blip r:embed="rId3"/>
          <a:stretch>
            <a:fillRect/>
          </a:stretch>
        </p:blipFill>
        <p:spPr>
          <a:xfrm>
            <a:off x="4724400" y="2155948"/>
            <a:ext cx="4114800" cy="1822203"/>
          </a:xfrm>
          <a:prstGeom prst="rect">
            <a:avLst/>
          </a:prstGeom>
        </p:spPr>
      </p:pic>
      <p:sp>
        <p:nvSpPr>
          <p:cNvPr id="5" name="Text Placeholder 4">
            <a:extLst>
              <a:ext uri="{FF2B5EF4-FFF2-40B4-BE49-F238E27FC236}">
                <a16:creationId xmlns:a16="http://schemas.microsoft.com/office/drawing/2014/main" id="{58160413-794A-4560-95AC-D10F43FF0817}"/>
              </a:ext>
            </a:extLst>
          </p:cNvPr>
          <p:cNvSpPr>
            <a:spLocks noGrp="1"/>
          </p:cNvSpPr>
          <p:nvPr>
            <p:ph type="body" sz="quarter" idx="10"/>
          </p:nvPr>
        </p:nvSpPr>
        <p:spPr/>
        <p:txBody>
          <a:bodyPr/>
          <a:lstStyle/>
          <a:p>
            <a:endParaRPr lang="en-US"/>
          </a:p>
        </p:txBody>
      </p:sp>
      <p:pic>
        <p:nvPicPr>
          <p:cNvPr id="8" name="Picture 7">
            <a:extLst>
              <a:ext uri="{FF2B5EF4-FFF2-40B4-BE49-F238E27FC236}">
                <a16:creationId xmlns:a16="http://schemas.microsoft.com/office/drawing/2014/main" id="{FA622926-E0B9-4BDD-B7AC-AD425741B621}"/>
              </a:ext>
            </a:extLst>
          </p:cNvPr>
          <p:cNvPicPr>
            <a:picLocks noChangeAspect="1"/>
          </p:cNvPicPr>
          <p:nvPr/>
        </p:nvPicPr>
        <p:blipFill>
          <a:blip r:embed="rId4"/>
          <a:stretch>
            <a:fillRect/>
          </a:stretch>
        </p:blipFill>
        <p:spPr>
          <a:xfrm>
            <a:off x="4005544" y="183856"/>
            <a:ext cx="3633303" cy="660988"/>
          </a:xfrm>
          <a:prstGeom prst="rect">
            <a:avLst/>
          </a:prstGeom>
        </p:spPr>
      </p:pic>
    </p:spTree>
    <p:extLst>
      <p:ext uri="{BB962C8B-B14F-4D97-AF65-F5344CB8AC3E}">
        <p14:creationId xmlns:p14="http://schemas.microsoft.com/office/powerpoint/2010/main" val="31284579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302D5-7725-4DBA-9C6D-988F7B4FE49C}"/>
              </a:ext>
            </a:extLst>
          </p:cNvPr>
          <p:cNvSpPr>
            <a:spLocks noGrp="1"/>
          </p:cNvSpPr>
          <p:nvPr>
            <p:ph type="title"/>
          </p:nvPr>
        </p:nvSpPr>
        <p:spPr/>
        <p:txBody>
          <a:bodyPr/>
          <a:lstStyle/>
          <a:p>
            <a:r>
              <a:rPr lang="en-US" dirty="0"/>
              <a:t>Replication</a:t>
            </a:r>
          </a:p>
        </p:txBody>
      </p:sp>
      <p:sp>
        <p:nvSpPr>
          <p:cNvPr id="7" name="Content Placeholder 6">
            <a:extLst>
              <a:ext uri="{FF2B5EF4-FFF2-40B4-BE49-F238E27FC236}">
                <a16:creationId xmlns:a16="http://schemas.microsoft.com/office/drawing/2014/main" id="{B1D803D6-7E23-4DAE-B10C-0AD079B1E88C}"/>
              </a:ext>
            </a:extLst>
          </p:cNvPr>
          <p:cNvSpPr>
            <a:spLocks noGrp="1"/>
          </p:cNvSpPr>
          <p:nvPr>
            <p:ph sz="half" idx="1"/>
          </p:nvPr>
        </p:nvSpPr>
        <p:spPr/>
        <p:txBody>
          <a:bodyPr/>
          <a:lstStyle/>
          <a:p>
            <a:r>
              <a:rPr lang="en-US" dirty="0"/>
              <a:t>Visual programming technique to represent iteration</a:t>
            </a:r>
          </a:p>
          <a:p>
            <a:r>
              <a:rPr lang="en-US" dirty="0"/>
              <a:t>Nodes can accept a list in place of a single value</a:t>
            </a:r>
          </a:p>
          <a:p>
            <a:r>
              <a:rPr lang="en-US" dirty="0"/>
              <a:t>Doing some operation for all elements in a set for a certain number of times where each operation runs independently</a:t>
            </a:r>
          </a:p>
          <a:p>
            <a:r>
              <a:rPr lang="en-US" dirty="0"/>
              <a:t>Replications can be nested and create an extra level in the output list</a:t>
            </a:r>
          </a:p>
          <a:p>
            <a:endParaRPr lang="en-US" dirty="0"/>
          </a:p>
        </p:txBody>
      </p:sp>
      <p:sp>
        <p:nvSpPr>
          <p:cNvPr id="8" name="Content Placeholder 7">
            <a:extLst>
              <a:ext uri="{FF2B5EF4-FFF2-40B4-BE49-F238E27FC236}">
                <a16:creationId xmlns:a16="http://schemas.microsoft.com/office/drawing/2014/main" id="{FDAC8166-6128-4D85-832E-4CFE278A120C}"/>
              </a:ext>
            </a:extLst>
          </p:cNvPr>
          <p:cNvSpPr>
            <a:spLocks noGrp="1"/>
          </p:cNvSpPr>
          <p:nvPr>
            <p:ph sz="half" idx="2"/>
          </p:nvPr>
        </p:nvSpPr>
        <p:spPr/>
        <p:txBody>
          <a:bodyPr/>
          <a:lstStyle/>
          <a:p>
            <a:endParaRPr lang="en-US" dirty="0"/>
          </a:p>
        </p:txBody>
      </p:sp>
      <p:sp>
        <p:nvSpPr>
          <p:cNvPr id="9" name="Text Placeholder 8">
            <a:extLst>
              <a:ext uri="{FF2B5EF4-FFF2-40B4-BE49-F238E27FC236}">
                <a16:creationId xmlns:a16="http://schemas.microsoft.com/office/drawing/2014/main" id="{C46AD352-B97E-41E5-B621-1C4F1FB90F1E}"/>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136138886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557EF7-9AC8-4226-A4AE-49E969DC3372}"/>
              </a:ext>
            </a:extLst>
          </p:cNvPr>
          <p:cNvSpPr>
            <a:spLocks noGrp="1"/>
          </p:cNvSpPr>
          <p:nvPr>
            <p:ph type="title"/>
          </p:nvPr>
        </p:nvSpPr>
        <p:spPr/>
        <p:txBody>
          <a:bodyPr/>
          <a:lstStyle/>
          <a:p>
            <a:r>
              <a:rPr lang="en-US" dirty="0"/>
              <a:t>Rank</a:t>
            </a:r>
          </a:p>
        </p:txBody>
      </p:sp>
      <p:sp>
        <p:nvSpPr>
          <p:cNvPr id="3" name="Content Placeholder 2">
            <a:extLst>
              <a:ext uri="{FF2B5EF4-FFF2-40B4-BE49-F238E27FC236}">
                <a16:creationId xmlns:a16="http://schemas.microsoft.com/office/drawing/2014/main" id="{8AAC15E9-9EED-4099-9C2F-C74F7E6F8324}"/>
              </a:ext>
            </a:extLst>
          </p:cNvPr>
          <p:cNvSpPr>
            <a:spLocks noGrp="1"/>
          </p:cNvSpPr>
          <p:nvPr>
            <p:ph sz="half" idx="1"/>
          </p:nvPr>
        </p:nvSpPr>
        <p:spPr/>
        <p:txBody>
          <a:bodyPr/>
          <a:lstStyle/>
          <a:p>
            <a:r>
              <a:rPr lang="en-US" dirty="0"/>
              <a:t>Integer number that represents the dimensions of a list</a:t>
            </a:r>
          </a:p>
          <a:p>
            <a:endParaRPr lang="en-US" dirty="0"/>
          </a:p>
          <a:p>
            <a:r>
              <a:rPr lang="en-US" dirty="0"/>
              <a:t>Point	</a:t>
            </a:r>
            <a:r>
              <a:rPr lang="en-US" dirty="0">
                <a:solidFill>
                  <a:schemeClr val="tx2"/>
                </a:solidFill>
              </a:rPr>
              <a:t>rank 0</a:t>
            </a:r>
          </a:p>
          <a:p>
            <a:r>
              <a:rPr lang="en-US" dirty="0"/>
              <a:t>Point[] 	</a:t>
            </a:r>
            <a:r>
              <a:rPr lang="en-US" dirty="0">
                <a:solidFill>
                  <a:schemeClr val="tx2"/>
                </a:solidFill>
              </a:rPr>
              <a:t>rank 1</a:t>
            </a:r>
          </a:p>
          <a:p>
            <a:r>
              <a:rPr lang="en-US" dirty="0"/>
              <a:t>Point[][] 	</a:t>
            </a:r>
            <a:r>
              <a:rPr lang="en-US" dirty="0">
                <a:solidFill>
                  <a:schemeClr val="tx2"/>
                </a:solidFill>
              </a:rPr>
              <a:t>rank 2</a:t>
            </a:r>
          </a:p>
          <a:p>
            <a:r>
              <a:rPr lang="en-US" dirty="0"/>
              <a:t>Point[][][] 	</a:t>
            </a:r>
            <a:r>
              <a:rPr lang="en-US" dirty="0">
                <a:solidFill>
                  <a:schemeClr val="tx2"/>
                </a:solidFill>
              </a:rPr>
              <a:t>rank 3</a:t>
            </a:r>
          </a:p>
          <a:p>
            <a:r>
              <a:rPr lang="en-US" dirty="0"/>
              <a:t>Point[]..[] 	</a:t>
            </a:r>
            <a:r>
              <a:rPr lang="en-US" dirty="0">
                <a:solidFill>
                  <a:schemeClr val="tx2"/>
                </a:solidFill>
              </a:rPr>
              <a:t>arbitrary rank</a:t>
            </a:r>
          </a:p>
        </p:txBody>
      </p:sp>
      <p:sp>
        <p:nvSpPr>
          <p:cNvPr id="4" name="Content Placeholder 3">
            <a:extLst>
              <a:ext uri="{FF2B5EF4-FFF2-40B4-BE49-F238E27FC236}">
                <a16:creationId xmlns:a16="http://schemas.microsoft.com/office/drawing/2014/main" id="{C67E9898-4DC9-4AD6-A2C3-7FE3C9023E85}"/>
              </a:ext>
            </a:extLst>
          </p:cNvPr>
          <p:cNvSpPr>
            <a:spLocks noGrp="1"/>
          </p:cNvSpPr>
          <p:nvPr>
            <p:ph sz="half" idx="2"/>
          </p:nvPr>
        </p:nvSpPr>
        <p:spPr/>
        <p:txBody>
          <a:bodyPr/>
          <a:lstStyle/>
          <a:p>
            <a:endParaRPr lang="en-US" dirty="0"/>
          </a:p>
        </p:txBody>
      </p:sp>
      <p:sp>
        <p:nvSpPr>
          <p:cNvPr id="5" name="Text Placeholder 4">
            <a:extLst>
              <a:ext uri="{FF2B5EF4-FFF2-40B4-BE49-F238E27FC236}">
                <a16:creationId xmlns:a16="http://schemas.microsoft.com/office/drawing/2014/main" id="{684705DE-C37C-4D5C-9C07-F431782C27C6}"/>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406669939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1FF98B-DE4F-42F2-BACB-94E7063D61FC}"/>
              </a:ext>
            </a:extLst>
          </p:cNvPr>
          <p:cNvSpPr>
            <a:spLocks noGrp="1"/>
          </p:cNvSpPr>
          <p:nvPr>
            <p:ph type="title"/>
          </p:nvPr>
        </p:nvSpPr>
        <p:spPr/>
        <p:txBody>
          <a:bodyPr/>
          <a:lstStyle/>
          <a:p>
            <a:r>
              <a:rPr lang="en-US" dirty="0"/>
              <a:t>Replication Computation</a:t>
            </a:r>
          </a:p>
        </p:txBody>
      </p:sp>
      <p:sp>
        <p:nvSpPr>
          <p:cNvPr id="3" name="Content Placeholder 2">
            <a:extLst>
              <a:ext uri="{FF2B5EF4-FFF2-40B4-BE49-F238E27FC236}">
                <a16:creationId xmlns:a16="http://schemas.microsoft.com/office/drawing/2014/main" id="{6CB6A59E-FBFD-4535-B8D7-3D7CBF9FACC8}"/>
              </a:ext>
            </a:extLst>
          </p:cNvPr>
          <p:cNvSpPr>
            <a:spLocks noGrp="1"/>
          </p:cNvSpPr>
          <p:nvPr>
            <p:ph sz="half" idx="1"/>
          </p:nvPr>
        </p:nvSpPr>
        <p:spPr/>
        <p:txBody>
          <a:bodyPr/>
          <a:lstStyle/>
          <a:p>
            <a:r>
              <a:rPr lang="en-US" b="1" dirty="0">
                <a:solidFill>
                  <a:schemeClr val="tx2"/>
                </a:solidFill>
              </a:rPr>
              <a:t>Cartesian</a:t>
            </a:r>
            <a:r>
              <a:rPr lang="en-US" dirty="0"/>
              <a:t>, iterates through all the elements in an input</a:t>
            </a:r>
          </a:p>
          <a:p>
            <a:endParaRPr lang="en-US" dirty="0"/>
          </a:p>
          <a:p>
            <a:endParaRPr lang="en-US" dirty="0"/>
          </a:p>
          <a:p>
            <a:endParaRPr lang="en-US" dirty="0"/>
          </a:p>
          <a:p>
            <a:r>
              <a:rPr lang="en-US" b="1" dirty="0">
                <a:solidFill>
                  <a:schemeClr val="tx2"/>
                </a:solidFill>
              </a:rPr>
              <a:t>Zip</a:t>
            </a:r>
            <a:r>
              <a:rPr lang="en-US" dirty="0"/>
              <a:t>, iterates through two or more inputs simultaneously and executes the node with these elements together with other inputs</a:t>
            </a:r>
          </a:p>
          <a:p>
            <a:endParaRPr lang="en-US" dirty="0"/>
          </a:p>
        </p:txBody>
      </p:sp>
      <p:sp>
        <p:nvSpPr>
          <p:cNvPr id="5" name="Text Placeholder 4">
            <a:extLst>
              <a:ext uri="{FF2B5EF4-FFF2-40B4-BE49-F238E27FC236}">
                <a16:creationId xmlns:a16="http://schemas.microsoft.com/office/drawing/2014/main" id="{9B7DC2C7-1877-4782-9769-267A6A447438}"/>
              </a:ext>
            </a:extLst>
          </p:cNvPr>
          <p:cNvSpPr>
            <a:spLocks noGrp="1"/>
          </p:cNvSpPr>
          <p:nvPr>
            <p:ph type="body" sz="quarter" idx="10"/>
          </p:nvPr>
        </p:nvSpPr>
        <p:spPr/>
        <p:txBody>
          <a:bodyPr/>
          <a:lstStyle/>
          <a:p>
            <a:endParaRPr lang="en-US"/>
          </a:p>
        </p:txBody>
      </p:sp>
      <p:pic>
        <p:nvPicPr>
          <p:cNvPr id="6" name="Picture 4" descr="https://github.com/DynamoDS/Dynamo/wiki/images/cartesian-replication.png">
            <a:extLst>
              <a:ext uri="{FF2B5EF4-FFF2-40B4-BE49-F238E27FC236}">
                <a16:creationId xmlns:a16="http://schemas.microsoft.com/office/drawing/2014/main" id="{023D4F91-A07C-417F-B671-9C2497E835B6}"/>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9774" b="89975" l="7179" r="89983">
                        <a14:foregroundMark x1="58765" y1="37093" x2="58765" y2="37093"/>
                        <a14:foregroundMark x1="54424" y1="19799" x2="54424" y2="19799"/>
                        <a14:foregroundMark x1="14357" y1="16040" x2="14357" y2="16040"/>
                        <a14:foregroundMark x1="14357" y1="25313" x2="14357" y2="25313"/>
                        <a14:foregroundMark x1="7179" y1="23308" x2="7179" y2="23308"/>
                        <a14:foregroundMark x1="7346" y1="15038" x2="7346" y2="15038"/>
                        <a14:foregroundMark x1="70785" y1="87970" x2="70785" y2="87970"/>
                        <a14:foregroundMark x1="72454" y1="87970" x2="72454" y2="87970"/>
                        <a14:foregroundMark x1="23873" y1="87970" x2="23873" y2="87970"/>
                        <a14:foregroundMark x1="24708" y1="87719" x2="24708" y2="87719"/>
                        <a14:foregroundMark x1="30551" y1="87719" x2="30551" y2="87719"/>
                        <a14:foregroundMark x1="36060" y1="87218" x2="36060" y2="87218"/>
                        <a14:foregroundMark x1="41402" y1="87719" x2="41402" y2="87719"/>
                        <a14:foregroundMark x1="46912" y1="87970" x2="46912" y2="87970"/>
                        <a14:foregroundMark x1="54591" y1="87970" x2="54591" y2="87970"/>
                      </a14:backgroundRemoval>
                    </a14:imgEffect>
                  </a14:imgLayer>
                </a14:imgProps>
              </a:ext>
              <a:ext uri="{28A0092B-C50C-407E-A947-70E740481C1C}">
                <a14:useLocalDpi xmlns:a14="http://schemas.microsoft.com/office/drawing/2010/main" val="0"/>
              </a:ext>
            </a:extLst>
          </a:blip>
          <a:srcRect/>
          <a:stretch>
            <a:fillRect/>
          </a:stretch>
        </p:blipFill>
        <p:spPr bwMode="auto">
          <a:xfrm>
            <a:off x="5027883" y="738907"/>
            <a:ext cx="3495132" cy="232814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https://github.com/DynamoDS/Dynamo/wiki/images/zip-replication.png">
            <a:extLst>
              <a:ext uri="{FF2B5EF4-FFF2-40B4-BE49-F238E27FC236}">
                <a16:creationId xmlns:a16="http://schemas.microsoft.com/office/drawing/2014/main" id="{6CFD6386-192A-4175-9253-69A35DFB0BF8}"/>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10000" b="90000" l="8167" r="90000">
                        <a14:foregroundMark x1="8167" y1="26000" x2="8167" y2="26000"/>
                        <a14:foregroundMark x1="59000" y1="86750" x2="59000" y2="86750"/>
                        <a14:foregroundMark x1="61833" y1="86750" x2="61833" y2="86750"/>
                        <a14:foregroundMark x1="49167" y1="86250" x2="49167" y2="86250"/>
                        <a14:foregroundMark x1="44833" y1="87000" x2="44833" y2="87000"/>
                        <a14:foregroundMark x1="23167" y1="87000" x2="23167" y2="87000"/>
                        <a14:foregroundMark x1="26000" y1="86750" x2="26000" y2="86750"/>
                      </a14:backgroundRemoval>
                    </a14:imgEffect>
                  </a14:imgLayer>
                </a14:imgProps>
              </a:ext>
              <a:ext uri="{28A0092B-C50C-407E-A947-70E740481C1C}">
                <a14:useLocalDpi xmlns:a14="http://schemas.microsoft.com/office/drawing/2010/main" val="0"/>
              </a:ext>
            </a:extLst>
          </a:blip>
          <a:srcRect/>
          <a:stretch>
            <a:fillRect/>
          </a:stretch>
        </p:blipFill>
        <p:spPr bwMode="auto">
          <a:xfrm>
            <a:off x="5189176" y="2833261"/>
            <a:ext cx="3172545" cy="21150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173537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493303-1137-457D-A350-509820C3A9FD}"/>
              </a:ext>
            </a:extLst>
          </p:cNvPr>
          <p:cNvSpPr>
            <a:spLocks noGrp="1"/>
          </p:cNvSpPr>
          <p:nvPr>
            <p:ph type="title"/>
          </p:nvPr>
        </p:nvSpPr>
        <p:spPr/>
        <p:txBody>
          <a:bodyPr/>
          <a:lstStyle/>
          <a:p>
            <a:r>
              <a:rPr lang="en-US" dirty="0"/>
              <a:t>Replication Computation</a:t>
            </a:r>
          </a:p>
        </p:txBody>
      </p:sp>
      <p:sp>
        <p:nvSpPr>
          <p:cNvPr id="3" name="Content Placeholder 2">
            <a:extLst>
              <a:ext uri="{FF2B5EF4-FFF2-40B4-BE49-F238E27FC236}">
                <a16:creationId xmlns:a16="http://schemas.microsoft.com/office/drawing/2014/main" id="{AFB0E0B8-841E-4727-AEDB-8EEDEBD180A4}"/>
              </a:ext>
            </a:extLst>
          </p:cNvPr>
          <p:cNvSpPr>
            <a:spLocks noGrp="1"/>
          </p:cNvSpPr>
          <p:nvPr>
            <p:ph sz="half" idx="1"/>
          </p:nvPr>
        </p:nvSpPr>
        <p:spPr/>
        <p:txBody>
          <a:bodyPr/>
          <a:lstStyle/>
          <a:p>
            <a:r>
              <a:rPr lang="en-US" dirty="0"/>
              <a:t>Depends on the difference between the ranks of the argument (input) and the parameter the node expects (internal function) </a:t>
            </a:r>
          </a:p>
          <a:p>
            <a:r>
              <a:rPr lang="en-US" dirty="0" err="1"/>
              <a:t>Dk</a:t>
            </a:r>
            <a:r>
              <a:rPr lang="en-US" dirty="0"/>
              <a:t> = </a:t>
            </a:r>
            <a:r>
              <a:rPr lang="en-US" dirty="0" err="1"/>
              <a:t>Ak</a:t>
            </a:r>
            <a:r>
              <a:rPr lang="en-US" dirty="0"/>
              <a:t> – </a:t>
            </a:r>
            <a:r>
              <a:rPr lang="en-US" dirty="0" err="1"/>
              <a:t>Pk</a:t>
            </a:r>
            <a:r>
              <a:rPr lang="en-US" dirty="0"/>
              <a:t> (skip arbitrary rank)</a:t>
            </a:r>
          </a:p>
          <a:p>
            <a:endParaRPr lang="en-US" dirty="0"/>
          </a:p>
          <a:p>
            <a:r>
              <a:rPr lang="en-US" dirty="0"/>
              <a:t>Loop until </a:t>
            </a:r>
            <a:r>
              <a:rPr lang="en-US" dirty="0" err="1"/>
              <a:t>Dk</a:t>
            </a:r>
            <a:r>
              <a:rPr lang="en-US" dirty="0"/>
              <a:t> = 0</a:t>
            </a:r>
          </a:p>
          <a:p>
            <a:r>
              <a:rPr lang="en-US" dirty="0"/>
              <a:t>If there are 2 or more </a:t>
            </a:r>
            <a:r>
              <a:rPr lang="en-US" dirty="0" err="1"/>
              <a:t>Dk</a:t>
            </a:r>
            <a:r>
              <a:rPr lang="en-US" dirty="0"/>
              <a:t> &gt; 0 do Zip and decrease </a:t>
            </a:r>
            <a:r>
              <a:rPr lang="en-US" dirty="0" err="1"/>
              <a:t>Dk</a:t>
            </a:r>
            <a:r>
              <a:rPr lang="en-US" dirty="0"/>
              <a:t> by 1</a:t>
            </a:r>
          </a:p>
          <a:p>
            <a:r>
              <a:rPr lang="en-US" dirty="0"/>
              <a:t>If there is 1 </a:t>
            </a:r>
            <a:r>
              <a:rPr lang="en-US" dirty="0" err="1"/>
              <a:t>Dk</a:t>
            </a:r>
            <a:r>
              <a:rPr lang="en-US" dirty="0"/>
              <a:t> &gt; 0 do Cartesian and decrease </a:t>
            </a:r>
            <a:r>
              <a:rPr lang="en-US" dirty="0" err="1"/>
              <a:t>Dk</a:t>
            </a:r>
            <a:r>
              <a:rPr lang="en-US" dirty="0"/>
              <a:t> by 1</a:t>
            </a:r>
          </a:p>
          <a:p>
            <a:endParaRPr lang="en-US" dirty="0"/>
          </a:p>
        </p:txBody>
      </p:sp>
      <p:sp>
        <p:nvSpPr>
          <p:cNvPr id="4" name="Content Placeholder 3">
            <a:extLst>
              <a:ext uri="{FF2B5EF4-FFF2-40B4-BE49-F238E27FC236}">
                <a16:creationId xmlns:a16="http://schemas.microsoft.com/office/drawing/2014/main" id="{465410E0-CB75-47ED-8951-EF6FCBDA4CF1}"/>
              </a:ext>
            </a:extLst>
          </p:cNvPr>
          <p:cNvSpPr>
            <a:spLocks noGrp="1"/>
          </p:cNvSpPr>
          <p:nvPr>
            <p:ph sz="half" idx="2"/>
          </p:nvPr>
        </p:nvSpPr>
        <p:spPr/>
        <p:txBody>
          <a:bodyPr/>
          <a:lstStyle/>
          <a:p>
            <a:endParaRPr lang="en-US" dirty="0"/>
          </a:p>
        </p:txBody>
      </p:sp>
      <p:sp>
        <p:nvSpPr>
          <p:cNvPr id="5" name="Text Placeholder 4">
            <a:extLst>
              <a:ext uri="{FF2B5EF4-FFF2-40B4-BE49-F238E27FC236}">
                <a16:creationId xmlns:a16="http://schemas.microsoft.com/office/drawing/2014/main" id="{3B6CB7EE-9FF3-4B7E-BD03-DBEF57E7C409}"/>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292413547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D26554-E602-41D5-8C72-3A68EC3052B1}"/>
              </a:ext>
            </a:extLst>
          </p:cNvPr>
          <p:cNvSpPr>
            <a:spLocks noGrp="1"/>
          </p:cNvSpPr>
          <p:nvPr>
            <p:ph type="title"/>
          </p:nvPr>
        </p:nvSpPr>
        <p:spPr/>
        <p:txBody>
          <a:bodyPr/>
          <a:lstStyle/>
          <a:p>
            <a:r>
              <a:rPr lang="en-US" dirty="0"/>
              <a:t>Replication Guides</a:t>
            </a:r>
          </a:p>
        </p:txBody>
      </p:sp>
      <p:sp>
        <p:nvSpPr>
          <p:cNvPr id="3" name="Content Placeholder 2">
            <a:extLst>
              <a:ext uri="{FF2B5EF4-FFF2-40B4-BE49-F238E27FC236}">
                <a16:creationId xmlns:a16="http://schemas.microsoft.com/office/drawing/2014/main" id="{FAED70AB-CF25-42D3-B628-FD5612F48BF6}"/>
              </a:ext>
            </a:extLst>
          </p:cNvPr>
          <p:cNvSpPr>
            <a:spLocks noGrp="1"/>
          </p:cNvSpPr>
          <p:nvPr>
            <p:ph sz="half" idx="1"/>
          </p:nvPr>
        </p:nvSpPr>
        <p:spPr/>
        <p:txBody>
          <a:bodyPr/>
          <a:lstStyle/>
          <a:p>
            <a:r>
              <a:rPr lang="en-US" dirty="0"/>
              <a:t>When the lengths of the arguments are not the same</a:t>
            </a:r>
          </a:p>
          <a:p>
            <a:r>
              <a:rPr lang="en-US" dirty="0"/>
              <a:t>Control the Cartesian Replication order</a:t>
            </a:r>
          </a:p>
          <a:p>
            <a:r>
              <a:rPr lang="en-US" dirty="0"/>
              <a:t>Append one or more </a:t>
            </a:r>
            <a:r>
              <a:rPr lang="en-US" dirty="0">
                <a:solidFill>
                  <a:schemeClr val="tx2"/>
                </a:solidFill>
              </a:rPr>
              <a:t>&lt;n&gt;</a:t>
            </a:r>
            <a:r>
              <a:rPr lang="en-US" dirty="0"/>
              <a:t> or </a:t>
            </a:r>
            <a:r>
              <a:rPr lang="en-US" dirty="0">
                <a:solidFill>
                  <a:schemeClr val="tx2"/>
                </a:solidFill>
              </a:rPr>
              <a:t>&lt;</a:t>
            </a:r>
            <a:r>
              <a:rPr lang="en-US" dirty="0" err="1">
                <a:solidFill>
                  <a:schemeClr val="tx2"/>
                </a:solidFill>
              </a:rPr>
              <a:t>nL</a:t>
            </a:r>
            <a:r>
              <a:rPr lang="en-US" dirty="0">
                <a:solidFill>
                  <a:schemeClr val="tx2"/>
                </a:solidFill>
              </a:rPr>
              <a:t>&gt; </a:t>
            </a:r>
            <a:r>
              <a:rPr lang="en-US" dirty="0"/>
              <a:t>to the arguments</a:t>
            </a:r>
          </a:p>
          <a:p>
            <a:r>
              <a:rPr lang="en-US" dirty="0"/>
              <a:t>Different replication levels</a:t>
            </a:r>
          </a:p>
          <a:p>
            <a:r>
              <a:rPr lang="en-US" dirty="0"/>
              <a:t>Levels enforce iteration</a:t>
            </a:r>
          </a:p>
          <a:p>
            <a:r>
              <a:rPr lang="en-US" dirty="0"/>
              <a:t>Processed before replication happens</a:t>
            </a:r>
          </a:p>
          <a:p>
            <a:endParaRPr lang="en-US" dirty="0"/>
          </a:p>
          <a:p>
            <a:endParaRPr lang="en-US" dirty="0"/>
          </a:p>
        </p:txBody>
      </p:sp>
      <p:sp>
        <p:nvSpPr>
          <p:cNvPr id="4" name="Content Placeholder 3">
            <a:extLst>
              <a:ext uri="{FF2B5EF4-FFF2-40B4-BE49-F238E27FC236}">
                <a16:creationId xmlns:a16="http://schemas.microsoft.com/office/drawing/2014/main" id="{C42AE7AF-C087-4EF8-B7A0-7FD571852337}"/>
              </a:ext>
            </a:extLst>
          </p:cNvPr>
          <p:cNvSpPr>
            <a:spLocks noGrp="1"/>
          </p:cNvSpPr>
          <p:nvPr>
            <p:ph sz="half" idx="2"/>
          </p:nvPr>
        </p:nvSpPr>
        <p:spPr/>
        <p:txBody>
          <a:bodyPr/>
          <a:lstStyle/>
          <a:p>
            <a:r>
              <a:rPr lang="en-US" dirty="0"/>
              <a:t>At a given level sort the replication guide values</a:t>
            </a:r>
          </a:p>
          <a:p>
            <a:r>
              <a:rPr lang="en-US" dirty="0"/>
              <a:t>Apply Zip for equal values and Cartesian for the rest</a:t>
            </a:r>
          </a:p>
          <a:p>
            <a:r>
              <a:rPr lang="en-US" dirty="0"/>
              <a:t>If all values are different is a Cross product</a:t>
            </a:r>
          </a:p>
          <a:p>
            <a:endParaRPr lang="en-US" dirty="0"/>
          </a:p>
        </p:txBody>
      </p:sp>
      <p:sp>
        <p:nvSpPr>
          <p:cNvPr id="5" name="Text Placeholder 4">
            <a:extLst>
              <a:ext uri="{FF2B5EF4-FFF2-40B4-BE49-F238E27FC236}">
                <a16:creationId xmlns:a16="http://schemas.microsoft.com/office/drawing/2014/main" id="{5F8DA4CC-8046-436C-8CDE-92ED4F175964}"/>
              </a:ext>
            </a:extLst>
          </p:cNvPr>
          <p:cNvSpPr>
            <a:spLocks noGrp="1"/>
          </p:cNvSpPr>
          <p:nvPr>
            <p:ph type="body" sz="quarter" idx="10"/>
          </p:nvPr>
        </p:nvSpPr>
        <p:spPr/>
        <p:txBody>
          <a:bodyPr/>
          <a:lstStyle/>
          <a:p>
            <a:r>
              <a:rPr lang="en-US" dirty="0"/>
              <a:t>Applications</a:t>
            </a:r>
          </a:p>
        </p:txBody>
      </p:sp>
      <p:pic>
        <p:nvPicPr>
          <p:cNvPr id="6" name="Picture 2" descr="https://github.com/DynamoDS/Dynamo/wiki/images/rep-not-break.png">
            <a:extLst>
              <a:ext uri="{FF2B5EF4-FFF2-40B4-BE49-F238E27FC236}">
                <a16:creationId xmlns:a16="http://schemas.microsoft.com/office/drawing/2014/main" id="{CFEC82F4-84CF-4761-9C21-329190B1C5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42974" y="3473451"/>
            <a:ext cx="4096226" cy="10332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378034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CF1FD2A-4081-4E0D-8AD4-66F2B1A846A7}"/>
              </a:ext>
            </a:extLst>
          </p:cNvPr>
          <p:cNvSpPr>
            <a:spLocks noGrp="1"/>
          </p:cNvSpPr>
          <p:nvPr>
            <p:ph type="title"/>
          </p:nvPr>
        </p:nvSpPr>
        <p:spPr/>
        <p:txBody>
          <a:bodyPr/>
          <a:lstStyle/>
          <a:p>
            <a:r>
              <a:rPr lang="en-US" sz="4400" dirty="0"/>
              <a:t>Geometry Library</a:t>
            </a:r>
          </a:p>
        </p:txBody>
      </p:sp>
    </p:spTree>
    <p:extLst>
      <p:ext uri="{BB962C8B-B14F-4D97-AF65-F5344CB8AC3E}">
        <p14:creationId xmlns:p14="http://schemas.microsoft.com/office/powerpoint/2010/main" val="302506640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a:t>Trigonometry</a:t>
            </a:r>
          </a:p>
        </p:txBody>
      </p:sp>
      <p:pic>
        <p:nvPicPr>
          <p:cNvPr id="1026" name="Picture 2" descr="Webysther 20160305 - Ciclo trigonométrico.svg"/>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tretch>
            <a:fillRect/>
          </a:stretch>
        </p:blipFill>
        <p:spPr bwMode="auto">
          <a:xfrm>
            <a:off x="319454" y="1123950"/>
            <a:ext cx="4085492" cy="3886200"/>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3">
            <a:extLst>
              <a:ext uri="{FF2B5EF4-FFF2-40B4-BE49-F238E27FC236}">
                <a16:creationId xmlns:a16="http://schemas.microsoft.com/office/drawing/2014/main" id="{BD6F0E13-7D1A-4B46-A8CD-1FDE0AB6167F}"/>
              </a:ext>
            </a:extLst>
          </p:cNvPr>
          <p:cNvSpPr>
            <a:spLocks noGrp="1"/>
          </p:cNvSpPr>
          <p:nvPr>
            <p:ph sz="half" idx="2"/>
          </p:nvPr>
        </p:nvSpPr>
        <p:spPr/>
        <p:txBody>
          <a:bodyPr/>
          <a:lstStyle/>
          <a:p>
            <a:endParaRPr lang="en-US"/>
          </a:p>
        </p:txBody>
      </p:sp>
      <p:sp>
        <p:nvSpPr>
          <p:cNvPr id="5" name="Text Placeholder 4">
            <a:extLst>
              <a:ext uri="{FF2B5EF4-FFF2-40B4-BE49-F238E27FC236}">
                <a16:creationId xmlns:a16="http://schemas.microsoft.com/office/drawing/2014/main" id="{B3A4CA15-C473-47C9-A1FF-DC7882C76F38}"/>
              </a:ext>
            </a:extLst>
          </p:cNvPr>
          <p:cNvSpPr>
            <a:spLocks noGrp="1"/>
          </p:cNvSpPr>
          <p:nvPr>
            <p:ph type="body" sz="quarter" idx="10"/>
          </p:nvPr>
        </p:nvSpPr>
        <p:spPr/>
        <p:txBody>
          <a:bodyPr/>
          <a:lstStyle/>
          <a:p>
            <a:endParaRPr lang="en-US"/>
          </a:p>
        </p:txBody>
      </p:sp>
      <p:pic>
        <p:nvPicPr>
          <p:cNvPr id="2" name="Picture 1"/>
          <p:cNvPicPr>
            <a:picLocks noChangeAspect="1"/>
          </p:cNvPicPr>
          <p:nvPr/>
        </p:nvPicPr>
        <p:blipFill>
          <a:blip r:embed="rId3"/>
          <a:stretch>
            <a:fillRect/>
          </a:stretch>
        </p:blipFill>
        <p:spPr>
          <a:xfrm>
            <a:off x="5094244" y="1725248"/>
            <a:ext cx="3592556" cy="2249781"/>
          </a:xfrm>
          <a:prstGeom prst="rect">
            <a:avLst/>
          </a:prstGeom>
        </p:spPr>
      </p:pic>
      <p:sp>
        <p:nvSpPr>
          <p:cNvPr id="7" name="TextBox 6"/>
          <p:cNvSpPr txBox="1"/>
          <p:nvPr/>
        </p:nvSpPr>
        <p:spPr>
          <a:xfrm>
            <a:off x="457200" y="1167630"/>
            <a:ext cx="5062468" cy="209160"/>
          </a:xfrm>
          <a:prstGeom prst="rect">
            <a:avLst/>
          </a:prstGeom>
          <a:noFill/>
        </p:spPr>
        <p:txBody>
          <a:bodyPr wrap="square" rtlCol="0">
            <a:spAutoFit/>
          </a:bodyPr>
          <a:lstStyle/>
          <a:p>
            <a:r>
              <a:rPr lang="en-GB" sz="759" dirty="0"/>
              <a:t>Create a range: 0..360..10;</a:t>
            </a:r>
          </a:p>
        </p:txBody>
      </p:sp>
    </p:spTree>
    <p:extLst>
      <p:ext uri="{BB962C8B-B14F-4D97-AF65-F5344CB8AC3E}">
        <p14:creationId xmlns:p14="http://schemas.microsoft.com/office/powerpoint/2010/main" val="182359079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a:t>Geometry Objects</a:t>
            </a:r>
          </a:p>
        </p:txBody>
      </p:sp>
      <p:pic>
        <p:nvPicPr>
          <p:cNvPr id="1026" name="Picture 2" descr="Computational Geometry"/>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1482845" y="1858515"/>
            <a:ext cx="6178309" cy="2417069"/>
          </a:xfrm>
          <a:prstGeom prst="rect">
            <a:avLst/>
          </a:prstGeom>
          <a:noFill/>
          <a:extLst>
            <a:ext uri="{909E8E84-426E-40DD-AFC4-6F175D3DCCD1}">
              <a14:hiddenFill xmlns:a14="http://schemas.microsoft.com/office/drawing/2010/main">
                <a:solidFill>
                  <a:srgbClr val="FFFFFF"/>
                </a:solidFill>
              </a14:hiddenFill>
            </a:ext>
          </a:extLst>
        </p:spPr>
      </p:pic>
      <p:sp>
        <p:nvSpPr>
          <p:cNvPr id="5" name="Text Placeholder 4">
            <a:extLst>
              <a:ext uri="{FF2B5EF4-FFF2-40B4-BE49-F238E27FC236}">
                <a16:creationId xmlns:a16="http://schemas.microsoft.com/office/drawing/2014/main" id="{F06A2CE8-2C20-482B-A339-6BF797CBF648}"/>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303038148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18B2429-6ABA-4CDE-920F-CF6F1CEF4CE1}"/>
              </a:ext>
            </a:extLst>
          </p:cNvPr>
          <p:cNvSpPr>
            <a:spLocks noGrp="1"/>
          </p:cNvSpPr>
          <p:nvPr>
            <p:ph type="title"/>
          </p:nvPr>
        </p:nvSpPr>
        <p:spPr/>
        <p:txBody>
          <a:bodyPr/>
          <a:lstStyle/>
          <a:p>
            <a:r>
              <a:rPr lang="en-US" dirty="0"/>
              <a:t>Dynamo Timeline</a:t>
            </a:r>
          </a:p>
        </p:txBody>
      </p:sp>
      <p:sp>
        <p:nvSpPr>
          <p:cNvPr id="8" name="Text Placeholder 7">
            <a:extLst>
              <a:ext uri="{FF2B5EF4-FFF2-40B4-BE49-F238E27FC236}">
                <a16:creationId xmlns:a16="http://schemas.microsoft.com/office/drawing/2014/main" id="{2BF9EF64-6258-40C7-8963-9E106B0D2256}"/>
              </a:ext>
            </a:extLst>
          </p:cNvPr>
          <p:cNvSpPr>
            <a:spLocks noGrp="1"/>
          </p:cNvSpPr>
          <p:nvPr>
            <p:ph type="body" sz="quarter" idx="10"/>
          </p:nvPr>
        </p:nvSpPr>
        <p:spPr/>
        <p:txBody>
          <a:bodyPr/>
          <a:lstStyle/>
          <a:p>
            <a:endParaRPr lang="en-US" dirty="0"/>
          </a:p>
        </p:txBody>
      </p:sp>
      <p:graphicFrame>
        <p:nvGraphicFramePr>
          <p:cNvPr id="9" name="Content Placeholder 6">
            <a:extLst>
              <a:ext uri="{FF2B5EF4-FFF2-40B4-BE49-F238E27FC236}">
                <a16:creationId xmlns:a16="http://schemas.microsoft.com/office/drawing/2014/main" id="{926018AE-693C-4346-8855-07C190009B6F}"/>
              </a:ext>
            </a:extLst>
          </p:cNvPr>
          <p:cNvGraphicFramePr>
            <a:graphicFrameLocks/>
          </p:cNvGraphicFramePr>
          <p:nvPr>
            <p:extLst>
              <p:ext uri="{D42A27DB-BD31-4B8C-83A1-F6EECF244321}">
                <p14:modId xmlns:p14="http://schemas.microsoft.com/office/powerpoint/2010/main" val="287049549"/>
              </p:ext>
            </p:extLst>
          </p:nvPr>
        </p:nvGraphicFramePr>
        <p:xfrm>
          <a:off x="279400" y="1169988"/>
          <a:ext cx="8609013" cy="34686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544267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8FF9C4-6C0E-4F24-944E-91680B3D053E}"/>
              </a:ext>
            </a:extLst>
          </p:cNvPr>
          <p:cNvSpPr>
            <a:spLocks noGrp="1"/>
          </p:cNvSpPr>
          <p:nvPr>
            <p:ph type="title"/>
          </p:nvPr>
        </p:nvSpPr>
        <p:spPr/>
        <p:txBody>
          <a:bodyPr/>
          <a:lstStyle/>
          <a:p>
            <a:r>
              <a:rPr lang="en-US" dirty="0"/>
              <a:t>Dynamo Geometry Types</a:t>
            </a:r>
          </a:p>
        </p:txBody>
      </p:sp>
      <p:sp>
        <p:nvSpPr>
          <p:cNvPr id="4" name="Text Placeholder 3">
            <a:extLst>
              <a:ext uri="{FF2B5EF4-FFF2-40B4-BE49-F238E27FC236}">
                <a16:creationId xmlns:a16="http://schemas.microsoft.com/office/drawing/2014/main" id="{28D4979A-7FF1-49EA-9625-D6AD095F3A45}"/>
              </a:ext>
            </a:extLst>
          </p:cNvPr>
          <p:cNvSpPr>
            <a:spLocks noGrp="1"/>
          </p:cNvSpPr>
          <p:nvPr>
            <p:ph type="body" sz="quarter" idx="10"/>
          </p:nvPr>
        </p:nvSpPr>
        <p:spPr/>
        <p:txBody>
          <a:bodyPr/>
          <a:lstStyle/>
          <a:p>
            <a:endParaRPr lang="en-US"/>
          </a:p>
        </p:txBody>
      </p:sp>
      <p:pic>
        <p:nvPicPr>
          <p:cNvPr id="5" name="Picture 2" descr="Geometry Hierarchy">
            <a:extLst>
              <a:ext uri="{FF2B5EF4-FFF2-40B4-BE49-F238E27FC236}">
                <a16:creationId xmlns:a16="http://schemas.microsoft.com/office/drawing/2014/main" id="{D18E24EA-5E5C-421D-A709-2E51CB4EDF84}"/>
              </a:ext>
            </a:extLst>
          </p:cNvPr>
          <p:cNvPicPr>
            <a:picLocks noGrp="1" noChangeAspect="1" noChangeArrowheads="1"/>
          </p:cNvPicPr>
          <p:nvPr>
            <p:ph idx="1"/>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t="16083" b="15569"/>
          <a:stretch/>
        </p:blipFill>
        <p:spPr bwMode="auto">
          <a:xfrm>
            <a:off x="0" y="1197883"/>
            <a:ext cx="9168046" cy="3524252"/>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93FA1EB0-93CA-42B1-953B-89BBFF893AEA}"/>
              </a:ext>
            </a:extLst>
          </p:cNvPr>
          <p:cNvSpPr/>
          <p:nvPr/>
        </p:nvSpPr>
        <p:spPr>
          <a:xfrm>
            <a:off x="304799" y="3113314"/>
            <a:ext cx="812800" cy="254000"/>
          </a:xfrm>
          <a:prstGeom prst="rect">
            <a:avLst/>
          </a:prstGeom>
          <a:noFill/>
          <a:ln w="28575">
            <a:solidFill>
              <a:srgbClr val="FF0000"/>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a:p>
        </p:txBody>
      </p:sp>
      <p:sp>
        <p:nvSpPr>
          <p:cNvPr id="7" name="Rectangle 6">
            <a:extLst>
              <a:ext uri="{FF2B5EF4-FFF2-40B4-BE49-F238E27FC236}">
                <a16:creationId xmlns:a16="http://schemas.microsoft.com/office/drawing/2014/main" id="{83D19E88-D656-4041-87FF-402AB2FCA7AA}"/>
              </a:ext>
            </a:extLst>
          </p:cNvPr>
          <p:cNvSpPr/>
          <p:nvPr/>
        </p:nvSpPr>
        <p:spPr>
          <a:xfrm>
            <a:off x="3860799" y="2494190"/>
            <a:ext cx="377372" cy="254000"/>
          </a:xfrm>
          <a:prstGeom prst="rect">
            <a:avLst/>
          </a:prstGeom>
          <a:noFill/>
          <a:ln w="28575">
            <a:solidFill>
              <a:srgbClr val="FF0000"/>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a:p>
        </p:txBody>
      </p:sp>
      <p:sp>
        <p:nvSpPr>
          <p:cNvPr id="8" name="Rectangle 7">
            <a:extLst>
              <a:ext uri="{FF2B5EF4-FFF2-40B4-BE49-F238E27FC236}">
                <a16:creationId xmlns:a16="http://schemas.microsoft.com/office/drawing/2014/main" id="{996E0EAE-757F-4677-B4A4-69EB86BD27DB}"/>
              </a:ext>
            </a:extLst>
          </p:cNvPr>
          <p:cNvSpPr/>
          <p:nvPr/>
        </p:nvSpPr>
        <p:spPr>
          <a:xfrm>
            <a:off x="4811484" y="3587753"/>
            <a:ext cx="595087" cy="171448"/>
          </a:xfrm>
          <a:prstGeom prst="rect">
            <a:avLst/>
          </a:prstGeom>
          <a:noFill/>
          <a:ln w="28575">
            <a:solidFill>
              <a:srgbClr val="FF0000"/>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a:p>
        </p:txBody>
      </p:sp>
      <p:sp>
        <p:nvSpPr>
          <p:cNvPr id="13" name="Rectangle 12">
            <a:extLst>
              <a:ext uri="{FF2B5EF4-FFF2-40B4-BE49-F238E27FC236}">
                <a16:creationId xmlns:a16="http://schemas.microsoft.com/office/drawing/2014/main" id="{AE38651D-E13E-40BE-BC5E-B82B17EB00EC}"/>
              </a:ext>
            </a:extLst>
          </p:cNvPr>
          <p:cNvSpPr/>
          <p:nvPr/>
        </p:nvSpPr>
        <p:spPr>
          <a:xfrm>
            <a:off x="4811484" y="2960914"/>
            <a:ext cx="486230" cy="150133"/>
          </a:xfrm>
          <a:prstGeom prst="rect">
            <a:avLst/>
          </a:prstGeom>
          <a:noFill/>
          <a:ln w="28575">
            <a:solidFill>
              <a:srgbClr val="FF0000"/>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a:p>
        </p:txBody>
      </p:sp>
      <p:sp>
        <p:nvSpPr>
          <p:cNvPr id="14" name="Rectangle 13">
            <a:extLst>
              <a:ext uri="{FF2B5EF4-FFF2-40B4-BE49-F238E27FC236}">
                <a16:creationId xmlns:a16="http://schemas.microsoft.com/office/drawing/2014/main" id="{71C5EC8D-72A6-4A8F-A5F3-8FC04133D684}"/>
              </a:ext>
            </a:extLst>
          </p:cNvPr>
          <p:cNvSpPr/>
          <p:nvPr/>
        </p:nvSpPr>
        <p:spPr>
          <a:xfrm>
            <a:off x="6989765" y="2837999"/>
            <a:ext cx="486230" cy="150133"/>
          </a:xfrm>
          <a:prstGeom prst="rect">
            <a:avLst/>
          </a:prstGeom>
          <a:noFill/>
          <a:ln w="28575">
            <a:solidFill>
              <a:srgbClr val="FF0000"/>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a:p>
        </p:txBody>
      </p:sp>
      <p:sp>
        <p:nvSpPr>
          <p:cNvPr id="15" name="Rectangle 14">
            <a:extLst>
              <a:ext uri="{FF2B5EF4-FFF2-40B4-BE49-F238E27FC236}">
                <a16:creationId xmlns:a16="http://schemas.microsoft.com/office/drawing/2014/main" id="{A8127666-73C2-4A2D-95FB-A8BF7A0220D3}"/>
              </a:ext>
            </a:extLst>
          </p:cNvPr>
          <p:cNvSpPr/>
          <p:nvPr/>
        </p:nvSpPr>
        <p:spPr>
          <a:xfrm>
            <a:off x="7098622" y="2514828"/>
            <a:ext cx="441549" cy="212724"/>
          </a:xfrm>
          <a:prstGeom prst="rect">
            <a:avLst/>
          </a:prstGeom>
          <a:noFill/>
          <a:ln w="28575">
            <a:solidFill>
              <a:srgbClr val="FF0000"/>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a:p>
        </p:txBody>
      </p:sp>
    </p:spTree>
    <p:extLst>
      <p:ext uri="{BB962C8B-B14F-4D97-AF65-F5344CB8AC3E}">
        <p14:creationId xmlns:p14="http://schemas.microsoft.com/office/powerpoint/2010/main" val="101920384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3" grpId="0" animBg="1"/>
      <p:bldP spid="14" grpId="0" animBg="1"/>
      <p:bldP spid="15"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a:t>Vectors, Planes, and Coordinate Systems</a:t>
            </a:r>
            <a:br>
              <a:rPr lang="en-GB" b="0" dirty="0"/>
            </a:br>
            <a:endParaRPr lang="en-GB" dirty="0"/>
          </a:p>
        </p:txBody>
      </p:sp>
      <p:pic>
        <p:nvPicPr>
          <p:cNvPr id="1026" name="Picture 2" descr="Vectors, Planes, and Coordinates"/>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2753052" y="1123950"/>
            <a:ext cx="3637896" cy="3886200"/>
          </a:xfrm>
          <a:prstGeom prst="rect">
            <a:avLst/>
          </a:prstGeom>
          <a:noFill/>
          <a:extLst>
            <a:ext uri="{909E8E84-426E-40DD-AFC4-6F175D3DCCD1}">
              <a14:hiddenFill xmlns:a14="http://schemas.microsoft.com/office/drawing/2010/main">
                <a:solidFill>
                  <a:srgbClr val="FFFFFF"/>
                </a:solidFill>
              </a14:hiddenFill>
            </a:ext>
          </a:extLst>
        </p:spPr>
      </p:pic>
      <p:sp>
        <p:nvSpPr>
          <p:cNvPr id="2" name="Text Placeholder 1">
            <a:extLst>
              <a:ext uri="{FF2B5EF4-FFF2-40B4-BE49-F238E27FC236}">
                <a16:creationId xmlns:a16="http://schemas.microsoft.com/office/drawing/2014/main" id="{07FEEDDE-7ACA-4B88-B265-B3146D5FC310}"/>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40190738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a:t>Vector</a:t>
            </a:r>
          </a:p>
        </p:txBody>
      </p:sp>
      <p:pic>
        <p:nvPicPr>
          <p:cNvPr id="2050" name="Picture 2" descr="Vector Details"/>
          <p:cNvPicPr>
            <a:picLocks noGrp="1" noChangeAspect="1" noChangeArrowheads="1"/>
          </p:cNvPicPr>
          <p:nvPr>
            <p:ph sz="half" idx="1"/>
          </p:nvPr>
        </p:nvPicPr>
        <p:blipFill rotWithShape="1">
          <a:blip r:embed="rId3">
            <a:extLst>
              <a:ext uri="{28A0092B-C50C-407E-A947-70E740481C1C}">
                <a14:useLocalDpi xmlns:a14="http://schemas.microsoft.com/office/drawing/2010/main" val="0"/>
              </a:ext>
            </a:extLst>
          </a:blip>
          <a:stretch/>
        </p:blipFill>
        <p:spPr bwMode="auto">
          <a:xfrm>
            <a:off x="304800" y="1909762"/>
            <a:ext cx="4114800" cy="2314575"/>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4">
            <a:extLst>
              <a:ext uri="{FF2B5EF4-FFF2-40B4-BE49-F238E27FC236}">
                <a16:creationId xmlns:a16="http://schemas.microsoft.com/office/drawing/2014/main" id="{1C31F177-6630-46A3-8189-994CEB4C58F5}"/>
              </a:ext>
            </a:extLst>
          </p:cNvPr>
          <p:cNvSpPr>
            <a:spLocks noGrp="1"/>
          </p:cNvSpPr>
          <p:nvPr>
            <p:ph sz="half" idx="2"/>
          </p:nvPr>
        </p:nvSpPr>
        <p:spPr/>
        <p:txBody>
          <a:bodyPr/>
          <a:lstStyle/>
          <a:p>
            <a:endParaRPr lang="en-US"/>
          </a:p>
        </p:txBody>
      </p:sp>
      <p:sp>
        <p:nvSpPr>
          <p:cNvPr id="6" name="Text Placeholder 5">
            <a:extLst>
              <a:ext uri="{FF2B5EF4-FFF2-40B4-BE49-F238E27FC236}">
                <a16:creationId xmlns:a16="http://schemas.microsoft.com/office/drawing/2014/main" id="{C925F349-40B1-4AAE-811A-6D947EF1BCE2}"/>
              </a:ext>
            </a:extLst>
          </p:cNvPr>
          <p:cNvSpPr>
            <a:spLocks noGrp="1"/>
          </p:cNvSpPr>
          <p:nvPr>
            <p:ph type="body" sz="quarter" idx="10"/>
          </p:nvPr>
        </p:nvSpPr>
        <p:spPr/>
        <p:txBody>
          <a:bodyPr/>
          <a:lstStyle/>
          <a:p>
            <a:endParaRPr lang="en-US"/>
          </a:p>
        </p:txBody>
      </p:sp>
      <p:pic>
        <p:nvPicPr>
          <p:cNvPr id="4" name="Picture 3"/>
          <p:cNvPicPr>
            <a:picLocks noChangeAspect="1"/>
          </p:cNvPicPr>
          <p:nvPr/>
        </p:nvPicPr>
        <p:blipFill>
          <a:blip r:embed="rId4">
            <a:clrChange>
              <a:clrFrom>
                <a:srgbClr val="FFFFFF"/>
              </a:clrFrom>
              <a:clrTo>
                <a:srgbClr val="FFFFFF">
                  <a:alpha val="0"/>
                </a:srgbClr>
              </a:clrTo>
            </a:clrChange>
          </a:blip>
          <a:stretch>
            <a:fillRect/>
          </a:stretch>
        </p:blipFill>
        <p:spPr>
          <a:xfrm>
            <a:off x="5786045" y="1428594"/>
            <a:ext cx="2900755" cy="2845256"/>
          </a:xfrm>
          <a:prstGeom prst="rect">
            <a:avLst/>
          </a:prstGeom>
        </p:spPr>
      </p:pic>
    </p:spTree>
    <p:extLst>
      <p:ext uri="{BB962C8B-B14F-4D97-AF65-F5344CB8AC3E}">
        <p14:creationId xmlns:p14="http://schemas.microsoft.com/office/powerpoint/2010/main" val="138082490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dirty="0"/>
              <a:t>Plane</a:t>
            </a:r>
          </a:p>
        </p:txBody>
      </p:sp>
      <p:pic>
        <p:nvPicPr>
          <p:cNvPr id="3074" name="Picture 2" descr="Plane"/>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1117600" y="1123950"/>
            <a:ext cx="6908800" cy="3886200"/>
          </a:xfrm>
          <a:prstGeom prst="rect">
            <a:avLst/>
          </a:prstGeom>
          <a:noFill/>
          <a:extLst>
            <a:ext uri="{909E8E84-426E-40DD-AFC4-6F175D3DCCD1}">
              <a14:hiddenFill xmlns:a14="http://schemas.microsoft.com/office/drawing/2010/main">
                <a:solidFill>
                  <a:srgbClr val="FFFFFF"/>
                </a:solidFill>
              </a14:hiddenFill>
            </a:ext>
          </a:extLst>
        </p:spPr>
      </p:pic>
      <p:sp>
        <p:nvSpPr>
          <p:cNvPr id="2" name="Text Placeholder 1">
            <a:extLst>
              <a:ext uri="{FF2B5EF4-FFF2-40B4-BE49-F238E27FC236}">
                <a16:creationId xmlns:a16="http://schemas.microsoft.com/office/drawing/2014/main" id="{F20EFA20-BC59-42B3-8150-E3F2EF483D95}"/>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73096657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a:t>Coordinate System</a:t>
            </a:r>
          </a:p>
        </p:txBody>
      </p:sp>
      <p:pic>
        <p:nvPicPr>
          <p:cNvPr id="4098" name="Picture 2" descr="Coordinate System"/>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1117600" y="1123950"/>
            <a:ext cx="6908800" cy="3886200"/>
          </a:xfrm>
          <a:prstGeom prst="rect">
            <a:avLst/>
          </a:prstGeom>
          <a:noFill/>
          <a:extLst>
            <a:ext uri="{909E8E84-426E-40DD-AFC4-6F175D3DCCD1}">
              <a14:hiddenFill xmlns:a14="http://schemas.microsoft.com/office/drawing/2010/main">
                <a:solidFill>
                  <a:srgbClr val="FFFFFF"/>
                </a:solidFill>
              </a14:hiddenFill>
            </a:ext>
          </a:extLst>
        </p:spPr>
      </p:pic>
      <p:sp>
        <p:nvSpPr>
          <p:cNvPr id="2" name="Text Placeholder 1">
            <a:extLst>
              <a:ext uri="{FF2B5EF4-FFF2-40B4-BE49-F238E27FC236}">
                <a16:creationId xmlns:a16="http://schemas.microsoft.com/office/drawing/2014/main" id="{93E31E1E-9F83-4C17-BB03-5E4395606DF3}"/>
              </a:ext>
            </a:extLst>
          </p:cNvPr>
          <p:cNvSpPr>
            <a:spLocks noGrp="1"/>
          </p:cNvSpPr>
          <p:nvPr>
            <p:ph type="body" sz="quarter" idx="10"/>
          </p:nvPr>
        </p:nvSpPr>
        <p:spPr/>
        <p:txBody>
          <a:bodyPr/>
          <a:lstStyle/>
          <a:p>
            <a:r>
              <a:rPr lang="en-GB" dirty="0">
                <a:solidFill>
                  <a:srgbClr val="FF0000"/>
                </a:solidFill>
              </a:rPr>
              <a:t>X</a:t>
            </a:r>
            <a:r>
              <a:rPr lang="en-GB" dirty="0">
                <a:solidFill>
                  <a:srgbClr val="00B050"/>
                </a:solidFill>
              </a:rPr>
              <a:t>Y</a:t>
            </a:r>
            <a:r>
              <a:rPr lang="en-GB" dirty="0">
                <a:solidFill>
                  <a:schemeClr val="accent4"/>
                </a:solidFill>
              </a:rPr>
              <a:t>Z</a:t>
            </a:r>
            <a:r>
              <a:rPr lang="en-GB" dirty="0"/>
              <a:t> = </a:t>
            </a:r>
            <a:r>
              <a:rPr lang="en-GB" dirty="0">
                <a:solidFill>
                  <a:srgbClr val="FF0000"/>
                </a:solidFill>
              </a:rPr>
              <a:t>R</a:t>
            </a:r>
            <a:r>
              <a:rPr lang="en-GB" dirty="0">
                <a:solidFill>
                  <a:srgbClr val="00B050"/>
                </a:solidFill>
              </a:rPr>
              <a:t>G</a:t>
            </a:r>
            <a:r>
              <a:rPr lang="en-GB" dirty="0">
                <a:solidFill>
                  <a:schemeClr val="accent4"/>
                </a:solidFill>
              </a:rPr>
              <a:t>B</a:t>
            </a:r>
            <a:endParaRPr lang="en-US" dirty="0">
              <a:solidFill>
                <a:schemeClr val="accent4"/>
              </a:solidFill>
            </a:endParaRPr>
          </a:p>
        </p:txBody>
      </p:sp>
    </p:spTree>
    <p:extLst>
      <p:ext uri="{BB962C8B-B14F-4D97-AF65-F5344CB8AC3E}">
        <p14:creationId xmlns:p14="http://schemas.microsoft.com/office/powerpoint/2010/main" val="143289540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a:t>Points</a:t>
            </a:r>
          </a:p>
        </p:txBody>
      </p:sp>
      <p:pic>
        <p:nvPicPr>
          <p:cNvPr id="5122" name="Picture 2" descr="Point as Coordinates"/>
          <p:cNvPicPr>
            <a:picLocks noGrp="1" noChangeAspect="1" noChangeArrowheads="1"/>
          </p:cNvPicPr>
          <p:nvPr>
            <p:ph idx="1"/>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1161281" y="1924047"/>
            <a:ext cx="6821438" cy="2286005"/>
          </a:xfrm>
          <a:prstGeom prst="rect">
            <a:avLst/>
          </a:prstGeom>
          <a:noFill/>
          <a:extLst>
            <a:ext uri="{909E8E84-426E-40DD-AFC4-6F175D3DCCD1}">
              <a14:hiddenFill xmlns:a14="http://schemas.microsoft.com/office/drawing/2010/main">
                <a:solidFill>
                  <a:srgbClr val="FFFFFF"/>
                </a:solidFill>
              </a14:hiddenFill>
            </a:ext>
          </a:extLst>
        </p:spPr>
      </p:pic>
      <p:sp>
        <p:nvSpPr>
          <p:cNvPr id="2" name="Text Placeholder 1">
            <a:extLst>
              <a:ext uri="{FF2B5EF4-FFF2-40B4-BE49-F238E27FC236}">
                <a16:creationId xmlns:a16="http://schemas.microsoft.com/office/drawing/2014/main" id="{8144DF40-6516-46DC-9411-B56111D7A4E2}"/>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15808491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a:t>Curves</a:t>
            </a:r>
          </a:p>
        </p:txBody>
      </p:sp>
      <p:pic>
        <p:nvPicPr>
          <p:cNvPr id="6146" name="Picture 2" descr="Curve Types"/>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1359401" y="2590037"/>
            <a:ext cx="6425197" cy="954026"/>
          </a:xfrm>
          <a:prstGeom prst="rect">
            <a:avLst/>
          </a:prstGeom>
          <a:noFill/>
          <a:extLst>
            <a:ext uri="{909E8E84-426E-40DD-AFC4-6F175D3DCCD1}">
              <a14:hiddenFill xmlns:a14="http://schemas.microsoft.com/office/drawing/2010/main">
                <a:solidFill>
                  <a:srgbClr val="FFFFFF"/>
                </a:solidFill>
              </a14:hiddenFill>
            </a:ext>
          </a:extLst>
        </p:spPr>
      </p:pic>
      <p:sp>
        <p:nvSpPr>
          <p:cNvPr id="2" name="Text Placeholder 1">
            <a:extLst>
              <a:ext uri="{FF2B5EF4-FFF2-40B4-BE49-F238E27FC236}">
                <a16:creationId xmlns:a16="http://schemas.microsoft.com/office/drawing/2014/main" id="{280C8EE7-5141-458D-BD92-244E39EFED22}"/>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39581168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a:t>NURBS + </a:t>
            </a:r>
            <a:r>
              <a:rPr lang="en-GB" dirty="0" err="1"/>
              <a:t>Polycurves</a:t>
            </a:r>
            <a:endParaRPr lang="en-GB" dirty="0"/>
          </a:p>
        </p:txBody>
      </p:sp>
      <p:pic>
        <p:nvPicPr>
          <p:cNvPr id="7170" name="Picture 2" descr="NURBS Curve"/>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1117600" y="1123950"/>
            <a:ext cx="6908800" cy="3886200"/>
          </a:xfrm>
          <a:prstGeom prst="rect">
            <a:avLst/>
          </a:prstGeom>
          <a:noFill/>
          <a:extLst>
            <a:ext uri="{909E8E84-426E-40DD-AFC4-6F175D3DCCD1}">
              <a14:hiddenFill xmlns:a14="http://schemas.microsoft.com/office/drawing/2010/main">
                <a:solidFill>
                  <a:srgbClr val="FFFFFF"/>
                </a:solidFill>
              </a14:hiddenFill>
            </a:ext>
          </a:extLst>
        </p:spPr>
      </p:pic>
      <p:sp>
        <p:nvSpPr>
          <p:cNvPr id="2" name="Text Placeholder 1">
            <a:extLst>
              <a:ext uri="{FF2B5EF4-FFF2-40B4-BE49-F238E27FC236}">
                <a16:creationId xmlns:a16="http://schemas.microsoft.com/office/drawing/2014/main" id="{10B137DC-0C4F-4CB3-B308-3F22C2AED710}"/>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258836246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a:t>Surface</a:t>
            </a:r>
          </a:p>
        </p:txBody>
      </p:sp>
      <p:pic>
        <p:nvPicPr>
          <p:cNvPr id="8194" name="Picture 2" descr="Surface"/>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1944618" y="1309874"/>
            <a:ext cx="5254763" cy="3514351"/>
          </a:xfrm>
          <a:prstGeom prst="rect">
            <a:avLst/>
          </a:prstGeom>
          <a:noFill/>
          <a:extLst>
            <a:ext uri="{909E8E84-426E-40DD-AFC4-6F175D3DCCD1}">
              <a14:hiddenFill xmlns:a14="http://schemas.microsoft.com/office/drawing/2010/main">
                <a:solidFill>
                  <a:srgbClr val="FFFFFF"/>
                </a:solidFill>
              </a14:hiddenFill>
            </a:ext>
          </a:extLst>
        </p:spPr>
      </p:pic>
      <p:sp>
        <p:nvSpPr>
          <p:cNvPr id="2" name="Text Placeholder 1">
            <a:extLst>
              <a:ext uri="{FF2B5EF4-FFF2-40B4-BE49-F238E27FC236}">
                <a16:creationId xmlns:a16="http://schemas.microsoft.com/office/drawing/2014/main" id="{FD609C51-8C76-4575-995B-5B47FD3FBAD5}"/>
              </a:ext>
            </a:extLst>
          </p:cNvPr>
          <p:cNvSpPr>
            <a:spLocks noGrp="1"/>
          </p:cNvSpPr>
          <p:nvPr>
            <p:ph type="body" sz="quarter" idx="10"/>
          </p:nvPr>
        </p:nvSpPr>
        <p:spPr/>
        <p:txBody>
          <a:bodyPr/>
          <a:lstStyle/>
          <a:p>
            <a:endParaRPr lang="en-US"/>
          </a:p>
        </p:txBody>
      </p:sp>
      <p:pic>
        <p:nvPicPr>
          <p:cNvPr id="8196" name="Picture 4" descr="Surfac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94501" y="2252211"/>
            <a:ext cx="6552150" cy="19839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57157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a:t>Solids</a:t>
            </a:r>
          </a:p>
        </p:txBody>
      </p:sp>
      <p:pic>
        <p:nvPicPr>
          <p:cNvPr id="9218" name="Picture 2" descr="Solids"/>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885825" y="2181225"/>
            <a:ext cx="7372350" cy="1771650"/>
          </a:xfrm>
          <a:prstGeom prst="rect">
            <a:avLst/>
          </a:prstGeom>
          <a:noFill/>
          <a:extLst>
            <a:ext uri="{909E8E84-426E-40DD-AFC4-6F175D3DCCD1}">
              <a14:hiddenFill xmlns:a14="http://schemas.microsoft.com/office/drawing/2010/main">
                <a:solidFill>
                  <a:srgbClr val="FFFFFF"/>
                </a:solidFill>
              </a14:hiddenFill>
            </a:ext>
          </a:extLst>
        </p:spPr>
      </p:pic>
      <p:sp>
        <p:nvSpPr>
          <p:cNvPr id="2" name="Text Placeholder 1">
            <a:extLst>
              <a:ext uri="{FF2B5EF4-FFF2-40B4-BE49-F238E27FC236}">
                <a16:creationId xmlns:a16="http://schemas.microsoft.com/office/drawing/2014/main" id="{8E197045-A3C2-48B7-BA5E-AE4B3FEF4177}"/>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422653050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BB15C4B-925C-46B0-8F56-38DE0C210A63}"/>
              </a:ext>
            </a:extLst>
          </p:cNvPr>
          <p:cNvSpPr>
            <a:spLocks noGrp="1"/>
          </p:cNvSpPr>
          <p:nvPr>
            <p:ph type="title"/>
          </p:nvPr>
        </p:nvSpPr>
        <p:spPr/>
        <p:txBody>
          <a:bodyPr/>
          <a:lstStyle/>
          <a:p>
            <a:r>
              <a:rPr lang="en-US" sz="4800" dirty="0"/>
              <a:t>User Interface</a:t>
            </a:r>
          </a:p>
        </p:txBody>
      </p:sp>
    </p:spTree>
    <p:extLst>
      <p:ext uri="{BB962C8B-B14F-4D97-AF65-F5344CB8AC3E}">
        <p14:creationId xmlns:p14="http://schemas.microsoft.com/office/powerpoint/2010/main" val="7138495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a:t>Boolean Operations</a:t>
            </a:r>
          </a:p>
        </p:txBody>
      </p:sp>
      <p:pic>
        <p:nvPicPr>
          <p:cNvPr id="10242" name="Picture 2" descr="http://dynamoprimer.com/en/05_Geometry-for-Computational-Design/images/5-6/SolidOperations.png"/>
          <p:cNvPicPr>
            <a:picLocks noGrp="1" noChangeAspect="1" noChangeArrowheads="1"/>
          </p:cNvPicPr>
          <p:nvPr>
            <p:ph idx="1"/>
          </p:nvPr>
        </p:nvPicPr>
        <p:blipFill>
          <a:blip r:embed="rId3">
            <a:clrChange>
              <a:clrFrom>
                <a:srgbClr val="333333">
                  <a:alpha val="20000"/>
                </a:srgbClr>
              </a:clrFrom>
              <a:clrTo>
                <a:srgbClr val="333333">
                  <a:alpha val="0"/>
                </a:srgbClr>
              </a:clrTo>
            </a:clrChange>
            <a:extLst>
              <a:ext uri="{28A0092B-C50C-407E-A947-70E740481C1C}">
                <a14:useLocalDpi xmlns:a14="http://schemas.microsoft.com/office/drawing/2010/main" val="0"/>
              </a:ext>
            </a:extLst>
          </a:blip>
          <a:stretch>
            <a:fillRect/>
          </a:stretch>
        </p:blipFill>
        <p:spPr bwMode="auto">
          <a:xfrm>
            <a:off x="304800" y="1729994"/>
            <a:ext cx="8534400" cy="2674112"/>
          </a:xfrm>
          <a:prstGeom prst="rect">
            <a:avLst/>
          </a:prstGeom>
          <a:noFill/>
          <a:extLst>
            <a:ext uri="{909E8E84-426E-40DD-AFC4-6F175D3DCCD1}">
              <a14:hiddenFill xmlns:a14="http://schemas.microsoft.com/office/drawing/2010/main">
                <a:solidFill>
                  <a:srgbClr val="FFFFFF"/>
                </a:solidFill>
              </a14:hiddenFill>
            </a:ext>
          </a:extLst>
        </p:spPr>
      </p:pic>
      <p:sp>
        <p:nvSpPr>
          <p:cNvPr id="2" name="Text Placeholder 1">
            <a:extLst>
              <a:ext uri="{FF2B5EF4-FFF2-40B4-BE49-F238E27FC236}">
                <a16:creationId xmlns:a16="http://schemas.microsoft.com/office/drawing/2014/main" id="{ECE7D7F5-5A07-49D0-BDB2-9C535840DCCC}"/>
              </a:ext>
            </a:extLst>
          </p:cNvPr>
          <p:cNvSpPr>
            <a:spLocks noGrp="1"/>
          </p:cNvSpPr>
          <p:nvPr>
            <p:ph type="body" sz="quarter" idx="10"/>
          </p:nvPr>
        </p:nvSpPr>
        <p:spPr/>
        <p:txBody>
          <a:bodyPr/>
          <a:lstStyle/>
          <a:p>
            <a:endParaRPr lang="en-US"/>
          </a:p>
        </p:txBody>
      </p:sp>
      <p:pic>
        <p:nvPicPr>
          <p:cNvPr id="10244" name="Picture 4" descr="Solid Boolea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25365" y="2742605"/>
            <a:ext cx="6693271" cy="20990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840027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000" dirty="0"/>
              <a:t>Automation Applications</a:t>
            </a:r>
          </a:p>
        </p:txBody>
      </p:sp>
    </p:spTree>
    <p:extLst>
      <p:ext uri="{BB962C8B-B14F-4D97-AF65-F5344CB8AC3E}">
        <p14:creationId xmlns:p14="http://schemas.microsoft.com/office/powerpoint/2010/main" val="136972072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a:sym typeface="Wingdings" panose="05000000000000000000" pitchFamily="2" charset="2"/>
              </a:rPr>
              <a:t>Excel Interoperability</a:t>
            </a:r>
            <a:br>
              <a:rPr lang="en-GB" dirty="0">
                <a:sym typeface="Wingdings" panose="05000000000000000000" pitchFamily="2" charset="2"/>
              </a:rPr>
            </a:br>
            <a:endParaRPr lang="en-GB" dirty="0"/>
          </a:p>
        </p:txBody>
      </p:sp>
      <p:pic>
        <p:nvPicPr>
          <p:cNvPr id="8" name="Content Placeholder 7"/>
          <p:cNvPicPr>
            <a:picLocks noGrp="1" noChangeAspect="1"/>
          </p:cNvPicPr>
          <p:nvPr>
            <p:ph idx="1"/>
          </p:nvPr>
        </p:nvPicPr>
        <p:blipFill>
          <a:blip r:embed="rId3">
            <a:clrChange>
              <a:clrFrom>
                <a:srgbClr val="F9F9F9"/>
              </a:clrFrom>
              <a:clrTo>
                <a:srgbClr val="F9F9F9">
                  <a:alpha val="0"/>
                </a:srgbClr>
              </a:clrTo>
            </a:clrChange>
          </a:blip>
          <a:stretch>
            <a:fillRect/>
          </a:stretch>
        </p:blipFill>
        <p:spPr>
          <a:xfrm>
            <a:off x="304800" y="1805849"/>
            <a:ext cx="8534400" cy="2522401"/>
          </a:xfrm>
          <a:prstGeom prst="rect">
            <a:avLst/>
          </a:prstGeom>
        </p:spPr>
      </p:pic>
      <p:sp>
        <p:nvSpPr>
          <p:cNvPr id="2" name="Text Placeholder 1">
            <a:extLst>
              <a:ext uri="{FF2B5EF4-FFF2-40B4-BE49-F238E27FC236}">
                <a16:creationId xmlns:a16="http://schemas.microsoft.com/office/drawing/2014/main" id="{EB33514D-C4ED-4A6E-A3BD-63DE08A782E6}"/>
              </a:ext>
            </a:extLst>
          </p:cNvPr>
          <p:cNvSpPr>
            <a:spLocks noGrp="1"/>
          </p:cNvSpPr>
          <p:nvPr>
            <p:ph type="body" sz="quarter" idx="10"/>
          </p:nvPr>
        </p:nvSpPr>
        <p:spPr/>
        <p:txBody>
          <a:bodyPr/>
          <a:lstStyle/>
          <a:p>
            <a:r>
              <a:rPr lang="en-GB" dirty="0">
                <a:sym typeface="Wingdings" panose="05000000000000000000" pitchFamily="2" charset="2"/>
              </a:rPr>
              <a:t>Data Transfer Tool</a:t>
            </a:r>
            <a:endParaRPr lang="en-US" dirty="0"/>
          </a:p>
        </p:txBody>
      </p:sp>
      <p:pic>
        <p:nvPicPr>
          <p:cNvPr id="5" name="Picture 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930764" y="233975"/>
            <a:ext cx="785591" cy="771450"/>
          </a:xfrm>
          <a:prstGeom prst="rect">
            <a:avLst/>
          </a:prstGeom>
        </p:spPr>
      </p:pic>
      <p:pic>
        <p:nvPicPr>
          <p:cNvPr id="6" name="Picture 5"/>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302182" y="233975"/>
            <a:ext cx="771450" cy="771450"/>
          </a:xfrm>
          <a:prstGeom prst="rect">
            <a:avLst/>
          </a:prstGeom>
        </p:spPr>
      </p:pic>
      <p:pic>
        <p:nvPicPr>
          <p:cNvPr id="9" name="Picture 8">
            <a:extLst>
              <a:ext uri="{FF2B5EF4-FFF2-40B4-BE49-F238E27FC236}">
                <a16:creationId xmlns:a16="http://schemas.microsoft.com/office/drawing/2014/main" id="{847C75DA-DAF2-48EC-A2E0-1D412D05552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73600" y="285750"/>
            <a:ext cx="771450" cy="771450"/>
          </a:xfrm>
          <a:prstGeom prst="rect">
            <a:avLst/>
          </a:prstGeom>
        </p:spPr>
      </p:pic>
      <p:sp>
        <p:nvSpPr>
          <p:cNvPr id="10" name="Arrow: Right 9">
            <a:extLst>
              <a:ext uri="{FF2B5EF4-FFF2-40B4-BE49-F238E27FC236}">
                <a16:creationId xmlns:a16="http://schemas.microsoft.com/office/drawing/2014/main" id="{000B202C-274C-44FF-9C01-61641C828C18}"/>
              </a:ext>
            </a:extLst>
          </p:cNvPr>
          <p:cNvSpPr/>
          <p:nvPr/>
        </p:nvSpPr>
        <p:spPr>
          <a:xfrm>
            <a:off x="5676900" y="285750"/>
            <a:ext cx="368300" cy="34925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a:p>
        </p:txBody>
      </p:sp>
      <p:sp>
        <p:nvSpPr>
          <p:cNvPr id="11" name="Arrow: Right 10">
            <a:extLst>
              <a:ext uri="{FF2B5EF4-FFF2-40B4-BE49-F238E27FC236}">
                <a16:creationId xmlns:a16="http://schemas.microsoft.com/office/drawing/2014/main" id="{0635C126-1602-4325-B28E-7B1B12BECD45}"/>
              </a:ext>
            </a:extLst>
          </p:cNvPr>
          <p:cNvSpPr/>
          <p:nvPr/>
        </p:nvSpPr>
        <p:spPr>
          <a:xfrm rot="10800000">
            <a:off x="5670550" y="635000"/>
            <a:ext cx="368300" cy="34925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a:p>
        </p:txBody>
      </p:sp>
      <p:sp>
        <p:nvSpPr>
          <p:cNvPr id="12" name="Arrow: Right 11">
            <a:extLst>
              <a:ext uri="{FF2B5EF4-FFF2-40B4-BE49-F238E27FC236}">
                <a16:creationId xmlns:a16="http://schemas.microsoft.com/office/drawing/2014/main" id="{019E8605-67E4-430B-AB8C-805C86AF8CE4}"/>
              </a:ext>
            </a:extLst>
          </p:cNvPr>
          <p:cNvSpPr/>
          <p:nvPr/>
        </p:nvSpPr>
        <p:spPr>
          <a:xfrm>
            <a:off x="7302173" y="285750"/>
            <a:ext cx="368300" cy="34925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a:p>
        </p:txBody>
      </p:sp>
      <p:sp>
        <p:nvSpPr>
          <p:cNvPr id="13" name="Arrow: Right 12">
            <a:extLst>
              <a:ext uri="{FF2B5EF4-FFF2-40B4-BE49-F238E27FC236}">
                <a16:creationId xmlns:a16="http://schemas.microsoft.com/office/drawing/2014/main" id="{5415FF53-357D-4B6C-A7B9-403598F74873}"/>
              </a:ext>
            </a:extLst>
          </p:cNvPr>
          <p:cNvSpPr/>
          <p:nvPr/>
        </p:nvSpPr>
        <p:spPr>
          <a:xfrm rot="10800000">
            <a:off x="7295823" y="635000"/>
            <a:ext cx="368300" cy="34925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a:p>
        </p:txBody>
      </p:sp>
    </p:spTree>
    <p:extLst>
      <p:ext uri="{BB962C8B-B14F-4D97-AF65-F5344CB8AC3E}">
        <p14:creationId xmlns:p14="http://schemas.microsoft.com/office/powerpoint/2010/main" val="140507803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Revit – Data Mining</a:t>
            </a:r>
          </a:p>
        </p:txBody>
      </p:sp>
      <p:pic>
        <p:nvPicPr>
          <p:cNvPr id="4" name="Content Placeholder 3"/>
          <p:cNvPicPr>
            <a:picLocks noGrp="1" noChangeAspect="1"/>
          </p:cNvPicPr>
          <p:nvPr>
            <p:ph idx="1"/>
          </p:nvPr>
        </p:nvPicPr>
        <p:blipFill>
          <a:blip r:embed="rId3"/>
          <a:stretch>
            <a:fillRect/>
          </a:stretch>
        </p:blipFill>
        <p:spPr>
          <a:xfrm>
            <a:off x="981856" y="1123950"/>
            <a:ext cx="7180288" cy="3886200"/>
          </a:xfrm>
          <a:prstGeom prst="rect">
            <a:avLst/>
          </a:prstGeom>
        </p:spPr>
      </p:pic>
      <p:sp>
        <p:nvSpPr>
          <p:cNvPr id="2" name="Text Placeholder 1">
            <a:extLst>
              <a:ext uri="{FF2B5EF4-FFF2-40B4-BE49-F238E27FC236}">
                <a16:creationId xmlns:a16="http://schemas.microsoft.com/office/drawing/2014/main" id="{C444C62C-72DB-4BF7-BA9D-64BED86C87F4}"/>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128075514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Computational Design</a:t>
            </a:r>
          </a:p>
        </p:txBody>
      </p:sp>
      <p:pic>
        <p:nvPicPr>
          <p:cNvPr id="4" name="Content Placeholder 3"/>
          <p:cNvPicPr>
            <a:picLocks noGrp="1" noChangeAspect="1"/>
          </p:cNvPicPr>
          <p:nvPr>
            <p:ph idx="1"/>
          </p:nvPr>
        </p:nvPicPr>
        <p:blipFill>
          <a:blip r:embed="rId2" cstate="email">
            <a:extLst>
              <a:ext uri="{28A0092B-C50C-407E-A947-70E740481C1C}">
                <a14:useLocalDpi xmlns:a14="http://schemas.microsoft.com/office/drawing/2010/main"/>
              </a:ext>
            </a:extLst>
          </a:blip>
          <a:stretch>
            <a:fillRect/>
          </a:stretch>
        </p:blipFill>
        <p:spPr>
          <a:xfrm>
            <a:off x="1119261" y="1123950"/>
            <a:ext cx="6905478" cy="3886200"/>
          </a:xfrm>
        </p:spPr>
      </p:pic>
      <p:sp>
        <p:nvSpPr>
          <p:cNvPr id="2" name="Text Placeholder 1">
            <a:extLst>
              <a:ext uri="{FF2B5EF4-FFF2-40B4-BE49-F238E27FC236}">
                <a16:creationId xmlns:a16="http://schemas.microsoft.com/office/drawing/2014/main" id="{5BA37264-97B7-4BF4-8590-9B2547D07D29}"/>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125302809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Access Open Street Map Data</a:t>
            </a:r>
          </a:p>
        </p:txBody>
      </p:sp>
      <p:pic>
        <p:nvPicPr>
          <p:cNvPr id="5" name="Picture 2" descr="image001"/>
          <p:cNvPicPr>
            <a:picLocks noGrp="1" noChangeAspect="1" noChangeArrowheads="1"/>
          </p:cNvPicPr>
          <p:nvPr>
            <p:ph idx="1"/>
          </p:nvPr>
        </p:nvPicPr>
        <p:blipFill>
          <a:blip r:embed="rId3" cstate="email">
            <a:extLst>
              <a:ext uri="{28A0092B-C50C-407E-A947-70E740481C1C}">
                <a14:useLocalDpi xmlns:a14="http://schemas.microsoft.com/office/drawing/2010/main"/>
              </a:ext>
            </a:extLst>
          </a:blip>
          <a:stretch>
            <a:fillRect/>
          </a:stretch>
        </p:blipFill>
        <p:spPr bwMode="auto">
          <a:xfrm>
            <a:off x="996388" y="1123950"/>
            <a:ext cx="7151224" cy="388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 Placeholder 1">
            <a:extLst>
              <a:ext uri="{FF2B5EF4-FFF2-40B4-BE49-F238E27FC236}">
                <a16:creationId xmlns:a16="http://schemas.microsoft.com/office/drawing/2014/main" id="{81081C3D-2BD2-4C52-BE13-D385368BD1F1}"/>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376453800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Revit – Model Authoring</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117600" y="1123950"/>
            <a:ext cx="6908800" cy="3886200"/>
          </a:xfrm>
        </p:spPr>
      </p:pic>
      <p:sp>
        <p:nvSpPr>
          <p:cNvPr id="2" name="Text Placeholder 1">
            <a:extLst>
              <a:ext uri="{FF2B5EF4-FFF2-40B4-BE49-F238E27FC236}">
                <a16:creationId xmlns:a16="http://schemas.microsoft.com/office/drawing/2014/main" id="{3D39F426-FB33-4516-BED9-A475C3D7AFC8}"/>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182848815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Revit – Fixed Dimensions Panels on Surface</a:t>
            </a:r>
          </a:p>
        </p:txBody>
      </p:sp>
      <p:sp>
        <p:nvSpPr>
          <p:cNvPr id="4" name="Content Placeholder 3">
            <a:extLst>
              <a:ext uri="{FF2B5EF4-FFF2-40B4-BE49-F238E27FC236}">
                <a16:creationId xmlns:a16="http://schemas.microsoft.com/office/drawing/2014/main" id="{5A48992E-B6B3-482A-8A20-5F03E47F08F1}"/>
              </a:ext>
            </a:extLst>
          </p:cNvPr>
          <p:cNvSpPr>
            <a:spLocks noGrp="1"/>
          </p:cNvSpPr>
          <p:nvPr>
            <p:ph idx="1"/>
          </p:nvPr>
        </p:nvSpPr>
        <p:spPr/>
        <p:txBody>
          <a:bodyPr/>
          <a:lstStyle/>
          <a:p>
            <a:endParaRPr lang="en-US"/>
          </a:p>
        </p:txBody>
      </p:sp>
      <p:sp>
        <p:nvSpPr>
          <p:cNvPr id="5" name="Text Placeholder 4">
            <a:extLst>
              <a:ext uri="{FF2B5EF4-FFF2-40B4-BE49-F238E27FC236}">
                <a16:creationId xmlns:a16="http://schemas.microsoft.com/office/drawing/2014/main" id="{8347EA9A-73FB-4A39-A446-D84AB6D283CE}"/>
              </a:ext>
            </a:extLst>
          </p:cNvPr>
          <p:cNvSpPr>
            <a:spLocks noGrp="1"/>
          </p:cNvSpPr>
          <p:nvPr>
            <p:ph type="body" sz="quarter" idx="10"/>
          </p:nvPr>
        </p:nvSpPr>
        <p:spPr/>
        <p:txBody>
          <a:bodyPr/>
          <a:lstStyle/>
          <a:p>
            <a:endParaRPr lang="en-US"/>
          </a:p>
        </p:txBody>
      </p:sp>
      <p:pic>
        <p:nvPicPr>
          <p:cNvPr id="1026" name="Picture 2" descr="Description: C:\Users\serrap\AppData\Local\Temp\SNAGHTML849d86f.PNG"/>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70541" y="670517"/>
            <a:ext cx="3530454" cy="21804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7" name="Picture 2" descr="Description: C:\Users\serrap\AppData\Local\Temp\SNAGHTML860cd77.PN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746614" y="1527683"/>
            <a:ext cx="3278661" cy="27215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8" name="Picture 3" descr="Description: C:\Users\serrap\AppData\Local\Temp\SNAGHTML8649da1.PNG"/>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341262" y="2602719"/>
            <a:ext cx="3632242" cy="20357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40199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Revit – Rebar (2016+)</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a:ext>
            </a:extLst>
          </a:blip>
          <a:stretch>
            <a:fillRect/>
          </a:stretch>
        </p:blipFill>
        <p:spPr>
          <a:xfrm>
            <a:off x="617569" y="1123950"/>
            <a:ext cx="7908862" cy="3886200"/>
          </a:xfrm>
        </p:spPr>
      </p:pic>
      <p:sp>
        <p:nvSpPr>
          <p:cNvPr id="2" name="Text Placeholder 1">
            <a:extLst>
              <a:ext uri="{FF2B5EF4-FFF2-40B4-BE49-F238E27FC236}">
                <a16:creationId xmlns:a16="http://schemas.microsoft.com/office/drawing/2014/main" id="{8C17552B-7DBE-421C-9DB3-F878A070BE92}"/>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36231189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Robot Structural Analysis – React </a:t>
            </a:r>
            <a:r>
              <a:rPr lang="en-US" dirty="0" err="1"/>
              <a:t>Struct</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62751" y="1123950"/>
            <a:ext cx="6418498" cy="3886200"/>
          </a:xfrm>
        </p:spPr>
      </p:pic>
      <p:sp>
        <p:nvSpPr>
          <p:cNvPr id="2" name="Text Placeholder 1">
            <a:extLst>
              <a:ext uri="{FF2B5EF4-FFF2-40B4-BE49-F238E27FC236}">
                <a16:creationId xmlns:a16="http://schemas.microsoft.com/office/drawing/2014/main" id="{E0E16D48-D8F2-44D6-B5E3-A8F30A0985B5}"/>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343840834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theme/theme1.xml><?xml version="1.0" encoding="utf-8"?>
<a:theme xmlns:a="http://schemas.openxmlformats.org/drawingml/2006/main" name="Office Theme">
  <a:themeElements>
    <a:clrScheme name="Custom 89">
      <a:dk1>
        <a:srgbClr val="3C3C3C"/>
      </a:dk1>
      <a:lt1>
        <a:srgbClr val="FFFFFF"/>
      </a:lt1>
      <a:dk2>
        <a:srgbClr val="0696D7"/>
      </a:dk2>
      <a:lt2>
        <a:srgbClr val="FFFFFF"/>
      </a:lt2>
      <a:accent1>
        <a:srgbClr val="0595D6"/>
      </a:accent1>
      <a:accent2>
        <a:srgbClr val="87BC40"/>
      </a:accent2>
      <a:accent3>
        <a:srgbClr val="32BCAD"/>
      </a:accent3>
      <a:accent4>
        <a:srgbClr val="1858A8"/>
      </a:accent4>
      <a:accent5>
        <a:srgbClr val="FAA21B"/>
      </a:accent5>
      <a:accent6>
        <a:srgbClr val="DD2222"/>
      </a:accent6>
      <a:hlink>
        <a:srgbClr val="0595D6"/>
      </a:hlink>
      <a:folHlink>
        <a:srgbClr val="666666"/>
      </a:folHlink>
    </a:clrScheme>
    <a:fontScheme name="Autodesk Artifakt 2018">
      <a:majorFont>
        <a:latin typeface="Artifakt LegendOfc"/>
        <a:ea typeface=""/>
        <a:cs typeface=""/>
      </a:majorFont>
      <a:minorFont>
        <a:latin typeface="Artifakt ElementOfc"/>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90000"/>
          </a:lnSpc>
          <a:defRPr sz="1600"/>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a:lnSpc>
            <a:spcPct val="90000"/>
          </a:lnSpc>
          <a:defRPr sz="1600"/>
        </a:defPPr>
      </a:lstStyle>
    </a:txDef>
  </a:objectDefaults>
  <a:extraClrSchemeLst/>
  <a:extLst>
    <a:ext uri="{05A4C25C-085E-4340-85A3-A5531E510DB2}">
      <thm15:themeFamily xmlns:thm15="http://schemas.microsoft.com/office/thememl/2012/main" name="2018-corporate-PPT-template-artifakt copy" id="{ED717B89-6E05-7946-9E54-C47FE0D5C493}" vid="{1CB8F62E-B5DC-2E46-AF5F-6D25EA8AE38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2018-corporate-PPT-template-artifakt</Template>
  <TotalTime>556</TotalTime>
  <Words>7726</Words>
  <Application>Microsoft Office PowerPoint</Application>
  <PresentationFormat>On-screen Show (16:9)</PresentationFormat>
  <Paragraphs>1161</Paragraphs>
  <Slides>189</Slides>
  <Notes>47</Notes>
  <HiddenSlides>1</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189</vt:i4>
      </vt:variant>
    </vt:vector>
  </HeadingPairs>
  <TitlesOfParts>
    <vt:vector size="194" baseType="lpstr">
      <vt:lpstr>Arial</vt:lpstr>
      <vt:lpstr>Artifakt ElementOfc</vt:lpstr>
      <vt:lpstr>Artifakt LegendOfc</vt:lpstr>
      <vt:lpstr>Wingdings</vt:lpstr>
      <vt:lpstr>Office Theme</vt:lpstr>
      <vt:lpstr>Dynamo Primer</vt:lpstr>
      <vt:lpstr>Goals</vt:lpstr>
      <vt:lpstr>Agenda</vt:lpstr>
      <vt:lpstr>Dynamo Overview</vt:lpstr>
      <vt:lpstr>What is Dynamo?</vt:lpstr>
      <vt:lpstr>Automation Business Values</vt:lpstr>
      <vt:lpstr>Learning Resources</vt:lpstr>
      <vt:lpstr>Dynamo Timeline</vt:lpstr>
      <vt:lpstr>User Interface</vt:lpstr>
      <vt:lpstr>Visual Programming</vt:lpstr>
      <vt:lpstr>Visual Programming</vt:lpstr>
      <vt:lpstr>Visual Programming</vt:lpstr>
      <vt:lpstr>Nodes</vt:lpstr>
      <vt:lpstr>Code Blocks | Generic Purpose Nodes</vt:lpstr>
      <vt:lpstr>Anatomy of a Node</vt:lpstr>
      <vt:lpstr>Node States</vt:lpstr>
      <vt:lpstr>Warnings</vt:lpstr>
      <vt:lpstr>Connectors</vt:lpstr>
      <vt:lpstr>Graphs Management</vt:lpstr>
      <vt:lpstr>Graph Management</vt:lpstr>
      <vt:lpstr>Dynamo Graph Files</vt:lpstr>
      <vt:lpstr>Custom Nodes</vt:lpstr>
      <vt:lpstr>Custom Nodes from UI</vt:lpstr>
      <vt:lpstr>Package Manager</vt:lpstr>
      <vt:lpstr>Custom Node Helpers</vt:lpstr>
      <vt:lpstr>Custom Node Helpers</vt:lpstr>
      <vt:lpstr>Node to Code</vt:lpstr>
      <vt:lpstr>Dynamo Script Example</vt:lpstr>
      <vt:lpstr>Dynamo Script</vt:lpstr>
      <vt:lpstr>Iron Python 2.7</vt:lpstr>
      <vt:lpstr>Backup</vt:lpstr>
      <vt:lpstr>Autodesk Standards</vt:lpstr>
      <vt:lpstr>Coding Standards | Naming Convention</vt:lpstr>
      <vt:lpstr>Coding Standards | Color Coding</vt:lpstr>
      <vt:lpstr>Coding Standards | Templates</vt:lpstr>
      <vt:lpstr>Coding Standards | Autodesk Template</vt:lpstr>
      <vt:lpstr>Coding Standards | Custom Nodes</vt:lpstr>
      <vt:lpstr>Coding Standards | Helpers</vt:lpstr>
      <vt:lpstr>Coding Standards | Packages Policy</vt:lpstr>
      <vt:lpstr>Visual Programming</vt:lpstr>
      <vt:lpstr>Variable Types</vt:lpstr>
      <vt:lpstr>Defining Objectives &amp; Relationships </vt:lpstr>
      <vt:lpstr>Number Ranges</vt:lpstr>
      <vt:lpstr>Lists</vt:lpstr>
      <vt:lpstr>List of Lists</vt:lpstr>
      <vt:lpstr>Get Items at Index</vt:lpstr>
      <vt:lpstr>Transpose List of Lists</vt:lpstr>
      <vt:lpstr>Lacing Strategy</vt:lpstr>
      <vt:lpstr>Filtering, Grouping and Sorting</vt:lpstr>
      <vt:lpstr>Boolean Expressions in Code Blocks</vt:lpstr>
      <vt:lpstr>Filter By Boolean Mask</vt:lpstr>
      <vt:lpstr>Grouping</vt:lpstr>
      <vt:lpstr>Sorting</vt:lpstr>
      <vt:lpstr>Dynamo-Excel Link</vt:lpstr>
      <vt:lpstr>Write to Excel</vt:lpstr>
      <vt:lpstr>Write to Excel | NOTE</vt:lpstr>
      <vt:lpstr>Read from Excel</vt:lpstr>
      <vt:lpstr>Write to CSV</vt:lpstr>
      <vt:lpstr>Write to CSV | Python</vt:lpstr>
      <vt:lpstr>Read from CSV</vt:lpstr>
      <vt:lpstr>Import from CSV</vt:lpstr>
      <vt:lpstr>Read from CSV | Python</vt:lpstr>
      <vt:lpstr>Design Script</vt:lpstr>
      <vt:lpstr>Language Blocks</vt:lpstr>
      <vt:lpstr>Custom Functions</vt:lpstr>
      <vt:lpstr>Conditional Statements</vt:lpstr>
      <vt:lpstr>Conditional Statements</vt:lpstr>
      <vt:lpstr>Loops</vt:lpstr>
      <vt:lpstr>Design Script Syntax</vt:lpstr>
      <vt:lpstr>Design Script Syntax</vt:lpstr>
      <vt:lpstr>Design Script Syntax</vt:lpstr>
      <vt:lpstr>Replication</vt:lpstr>
      <vt:lpstr>Rank</vt:lpstr>
      <vt:lpstr>Replication Computation</vt:lpstr>
      <vt:lpstr>Replication Computation</vt:lpstr>
      <vt:lpstr>Replication Guides</vt:lpstr>
      <vt:lpstr>Geometry Library</vt:lpstr>
      <vt:lpstr>Trigonometry</vt:lpstr>
      <vt:lpstr>Geometry Objects</vt:lpstr>
      <vt:lpstr>Dynamo Geometry Types</vt:lpstr>
      <vt:lpstr>Vectors, Planes, and Coordinate Systems </vt:lpstr>
      <vt:lpstr>Vector</vt:lpstr>
      <vt:lpstr>Plane</vt:lpstr>
      <vt:lpstr>Coordinate System</vt:lpstr>
      <vt:lpstr>Points</vt:lpstr>
      <vt:lpstr>Curves</vt:lpstr>
      <vt:lpstr>NURBS + Polycurves</vt:lpstr>
      <vt:lpstr>Surface</vt:lpstr>
      <vt:lpstr>Solids</vt:lpstr>
      <vt:lpstr>Boolean Operations</vt:lpstr>
      <vt:lpstr>Automation Applications</vt:lpstr>
      <vt:lpstr>Excel Interoperability </vt:lpstr>
      <vt:lpstr>Revit – Data Mining</vt:lpstr>
      <vt:lpstr>Computational Design</vt:lpstr>
      <vt:lpstr>Access Open Street Map Data</vt:lpstr>
      <vt:lpstr>Revit – Model Authoring</vt:lpstr>
      <vt:lpstr>Revit – Fixed Dimensions Panels on Surface</vt:lpstr>
      <vt:lpstr>Revit – Rebar (2016+)</vt:lpstr>
      <vt:lpstr>Robot Structural Analysis – React Struct</vt:lpstr>
      <vt:lpstr>Revit – Drawing Production</vt:lpstr>
      <vt:lpstr>Revit – Drawing Production</vt:lpstr>
      <vt:lpstr>Revit – QR Codes for Asset Management</vt:lpstr>
      <vt:lpstr>Shape Analysis</vt:lpstr>
      <vt:lpstr>3D Coordination</vt:lpstr>
      <vt:lpstr>AutoCAD-Revit</vt:lpstr>
      <vt:lpstr>Civil 3D</vt:lpstr>
      <vt:lpstr>Dynamo for Revit</vt:lpstr>
      <vt:lpstr>Select Revit Elements</vt:lpstr>
      <vt:lpstr>Get Parameter Value By Name</vt:lpstr>
      <vt:lpstr>Set Parameter By Name</vt:lpstr>
      <vt:lpstr>Create Revit Elements</vt:lpstr>
      <vt:lpstr>Revit Coordinate Systems</vt:lpstr>
      <vt:lpstr>Revit Coordinate Systems</vt:lpstr>
      <vt:lpstr>Project Base Point</vt:lpstr>
      <vt:lpstr>Survey Point</vt:lpstr>
      <vt:lpstr>Internal Coordinate System</vt:lpstr>
      <vt:lpstr>Shared Sites</vt:lpstr>
      <vt:lpstr>Manage multiple shared sites</vt:lpstr>
      <vt:lpstr>Linking RVT with multiple shared sites</vt:lpstr>
      <vt:lpstr>Total Transform &amp; Coordinate System</vt:lpstr>
      <vt:lpstr>Dynamo &amp; Python</vt:lpstr>
      <vt:lpstr>Python</vt:lpstr>
      <vt:lpstr>Python Learning Resources</vt:lpstr>
      <vt:lpstr>Python Script Nodes</vt:lpstr>
      <vt:lpstr>Python Editors</vt:lpstr>
      <vt:lpstr>Python Syntax</vt:lpstr>
      <vt:lpstr>Python Script Nodes</vt:lpstr>
      <vt:lpstr>Iron Python | .NET Compatible</vt:lpstr>
      <vt:lpstr>Syntax</vt:lpstr>
      <vt:lpstr>Variables</vt:lpstr>
      <vt:lpstr>Data Types</vt:lpstr>
      <vt:lpstr>Data Types</vt:lpstr>
      <vt:lpstr>Boolean Operations</vt:lpstr>
      <vt:lpstr>Collections</vt:lpstr>
      <vt:lpstr>Conditional Statements</vt:lpstr>
      <vt:lpstr>Loops | While</vt:lpstr>
      <vt:lpstr>Loops | For</vt:lpstr>
      <vt:lpstr>Enumerate</vt:lpstr>
      <vt:lpstr>Named Function</vt:lpstr>
      <vt:lpstr>Python Variable Reference</vt:lpstr>
      <vt:lpstr>Lambda Forms</vt:lpstr>
      <vt:lpstr>Comprehension</vt:lpstr>
      <vt:lpstr>Context Manager</vt:lpstr>
      <vt:lpstr>Debugging in Python for Dynamo</vt:lpstr>
      <vt:lpstr>Try / Except</vt:lpstr>
      <vt:lpstr>Built-In Exceptions</vt:lpstr>
      <vt:lpstr>Operating With Files</vt:lpstr>
      <vt:lpstr>Operating with CSV files</vt:lpstr>
      <vt:lpstr>Operating with XML</vt:lpstr>
      <vt:lpstr>Python XML module | Element Tree</vt:lpstr>
      <vt:lpstr>Reading and Writing XML | System.Xml</vt:lpstr>
      <vt:lpstr>Reading and Writing XML</vt:lpstr>
      <vt:lpstr>Operating with JSON</vt:lpstr>
      <vt:lpstr>Persistence</vt:lpstr>
      <vt:lpstr>Object Oriented Programming</vt:lpstr>
      <vt:lpstr>Object Oriented Programming</vt:lpstr>
      <vt:lpstr>Object Oriented Programming</vt:lpstr>
      <vt:lpstr>Python Classes</vt:lpstr>
      <vt:lpstr>Python Classes</vt:lpstr>
      <vt:lpstr>Decorators</vt:lpstr>
      <vt:lpstr>Namespaces</vt:lpstr>
      <vt:lpstr>Python Modules</vt:lpstr>
      <vt:lpstr>Python PEP8 Style Guide</vt:lpstr>
      <vt:lpstr>Revit API Introduction</vt:lpstr>
      <vt:lpstr>Revit API | Resources</vt:lpstr>
      <vt:lpstr>Revit API | Main Namespaces</vt:lpstr>
      <vt:lpstr>Revit API | Application</vt:lpstr>
      <vt:lpstr>Revit API | UIDocument</vt:lpstr>
      <vt:lpstr>Revit API | Document</vt:lpstr>
      <vt:lpstr>Revit API | Element</vt:lpstr>
      <vt:lpstr>Revit API | Parameters</vt:lpstr>
      <vt:lpstr>Revit API | Parameters</vt:lpstr>
      <vt:lpstr>Revit API | Transaction</vt:lpstr>
      <vt:lpstr>Transaction example</vt:lpstr>
      <vt:lpstr>Revit API | Transaction Groups</vt:lpstr>
      <vt:lpstr>Transaction Group example</vt:lpstr>
      <vt:lpstr>Revit API | Create </vt:lpstr>
      <vt:lpstr>Revit API | GeometryElement </vt:lpstr>
      <vt:lpstr>Revit API | GeometryObject </vt:lpstr>
      <vt:lpstr>Revit to Dynamo | Conversions </vt:lpstr>
      <vt:lpstr>Dynamo to Revit | Conversions </vt:lpstr>
      <vt:lpstr>Next Steps</vt:lpstr>
      <vt:lpstr>GitHub / DynamoDS</vt:lpstr>
      <vt:lpstr>Zero Touch Essentials</vt:lpstr>
      <vt:lpstr>Garbage Collector</vt:lpstr>
      <vt:lpstr>Trace and Element Binding</vt:lpstr>
      <vt:lpstr>Custom Nodes UI</vt:lpstr>
      <vt:lpstr>Myths and Truths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slide option A:  Main title can extend over one or two lines</dc:title>
  <dc:creator>Paolo Serra</dc:creator>
  <cp:lastModifiedBy>Paolo Serra</cp:lastModifiedBy>
  <cp:revision>65</cp:revision>
  <dcterms:created xsi:type="dcterms:W3CDTF">2018-09-23T07:26:46Z</dcterms:created>
  <dcterms:modified xsi:type="dcterms:W3CDTF">2018-12-06T16:08:36Z</dcterms:modified>
</cp:coreProperties>
</file>